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bin"/>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6097" y="4343702"/>
            <a:ext cx="5485804" cy="4113892"/>
          </a:xfrm>
          <a:prstGeom prst="rect">
            <a:avLst/>
          </a:prstGeom>
          <a:noFill/>
          <a:ln>
            <a:noFill/>
          </a:ln>
        </p:spPr>
        <p:txBody>
          <a:bodyPr lIns="86175" tIns="86175" rIns="86175" bIns="8617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0" y="0"/>
            <a:ext cx="3000000" cy="2250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None/>
            </a:pPr>
            <a:fld id="{00000000-1234-1234-1234-123412341234}" type="slidenum">
              <a:rPr lang="en" sz="1800" b="0" i="0" u="none" strike="noStrike" cap="none">
                <a:solidFill>
                  <a:schemeClr val="dk1"/>
                </a:solidFill>
                <a:latin typeface="Calibri"/>
                <a:ea typeface="Calibri"/>
                <a:cs typeface="Calibri"/>
                <a:sym typeface="Calibri"/>
              </a:rPr>
              <a:t>‹#›</a:t>
            </a:fld>
            <a:endParaRPr lang="en"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on left, two objects on right">
    <p:spTree>
      <p:nvGrpSpPr>
        <p:cNvPr id="1" name="Shape 58"/>
        <p:cNvGrpSpPr/>
        <p:nvPr/>
      </p:nvGrpSpPr>
      <p:grpSpPr>
        <a:xfrm>
          <a:off x="0" y="0"/>
          <a:ext cx="0" cy="0"/>
          <a:chOff x="0" y="0"/>
          <a:chExt cx="0" cy="0"/>
        </a:xfrm>
      </p:grpSpPr>
      <p:sp>
        <p:nvSpPr>
          <p:cNvPr id="59" name="Shape 59"/>
          <p:cNvSpPr txBox="1">
            <a:spLocks noGrp="1"/>
          </p:cNvSpPr>
          <p:nvPr>
            <p:ph type="dt" idx="10"/>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0" y="0"/>
            <a:ext cx="3000000" cy="2250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None/>
            </a:pPr>
            <a:fld id="{00000000-1234-1234-1234-123412341234}" type="slidenum">
              <a:rPr lang="en" sz="1800" b="0" i="0" u="none">
                <a:solidFill>
                  <a:schemeClr val="dk1"/>
                </a:solidFill>
                <a:latin typeface="Calibri"/>
                <a:ea typeface="Calibri"/>
                <a:cs typeface="Calibri"/>
                <a:sym typeface="Calibri"/>
              </a:rPr>
              <a:t>‹#›</a:t>
            </a:fld>
            <a:endParaRPr lang="en" sz="1800" b="0" i="0" u="none">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7"/>
            <a:ext cx="8229600" cy="42267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1pPr>
            <a:lvl2pPr marL="0" marR="0" lvl="1"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2pPr>
            <a:lvl3pPr marL="0" marR="0" lvl="2"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3pPr>
            <a:lvl4pPr marL="0" marR="0" lvl="3"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4pPr>
            <a:lvl5pPr marL="0" marR="0" lvl="4"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5pPr>
            <a:lvl6pPr marL="0" marR="0" lvl="5"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6pPr>
            <a:lvl7pPr marL="0" marR="0" lvl="6"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7pPr>
            <a:lvl8pPr marL="0" marR="0" lvl="7"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8pPr>
            <a:lvl9pPr marL="0" marR="0" lvl="8"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800100"/>
            <a:ext cx="8229600" cy="3794521"/>
          </a:xfrm>
          <a:prstGeom prst="rect">
            <a:avLst/>
          </a:prstGeom>
          <a:noFill/>
          <a:ln>
            <a:noFill/>
          </a:ln>
        </p:spPr>
        <p:txBody>
          <a:bodyPr lIns="91425" tIns="91425" rIns="91425" bIns="91425" anchor="t" anchorCtr="0"/>
          <a:lstStyle>
            <a:lvl1pPr marL="342900" marR="0" lvl="0" indent="-190500" algn="l" rtl="0">
              <a:lnSpc>
                <a:spcPct val="100000"/>
              </a:lnSpc>
              <a:spcBef>
                <a:spcPts val="480"/>
              </a:spcBef>
              <a:spcAft>
                <a:spcPts val="0"/>
              </a:spcAft>
              <a:buClr>
                <a:schemeClr val="hlink"/>
              </a:buClr>
              <a:buSzPct val="100000"/>
              <a:buFont typeface="Noto Sans Symbols"/>
              <a:buChar char="▪"/>
              <a:defRPr sz="2400" b="0" i="0" u="none">
                <a:solidFill>
                  <a:schemeClr val="hlink"/>
                </a:solidFill>
                <a:latin typeface="Arial"/>
                <a:ea typeface="Arial"/>
                <a:cs typeface="Arial"/>
                <a:sym typeface="Arial"/>
              </a:defRPr>
            </a:lvl1pPr>
            <a:lvl2pPr marL="742950" marR="0" lvl="1" indent="-158750" algn="l" rtl="0">
              <a:lnSpc>
                <a:spcPct val="100000"/>
              </a:lnSpc>
              <a:spcBef>
                <a:spcPts val="400"/>
              </a:spcBef>
              <a:spcAft>
                <a:spcPts val="0"/>
              </a:spcAft>
              <a:buClr>
                <a:schemeClr val="hlink"/>
              </a:buClr>
              <a:buSzPct val="100000"/>
              <a:buFont typeface="Noto Sans Symbols"/>
              <a:buChar char="➢"/>
              <a:defRPr sz="2000" b="0" i="0" u="none" strike="noStrike" cap="none">
                <a:solidFill>
                  <a:schemeClr val="hlink"/>
                </a:solidFill>
                <a:latin typeface="Arial"/>
                <a:ea typeface="Arial"/>
                <a:cs typeface="Arial"/>
                <a:sym typeface="Arial"/>
              </a:defRPr>
            </a:lvl2pPr>
            <a:lvl3pPr marL="1143000" marR="0" lvl="2" indent="-127000" algn="l" rtl="0">
              <a:lnSpc>
                <a:spcPct val="100000"/>
              </a:lnSpc>
              <a:spcBef>
                <a:spcPts val="320"/>
              </a:spcBef>
              <a:spcAft>
                <a:spcPts val="0"/>
              </a:spcAft>
              <a:buClr>
                <a:schemeClr val="hlink"/>
              </a:buClr>
              <a:buSzPct val="100000"/>
              <a:buFont typeface="Arial"/>
              <a:buChar char="•"/>
              <a:defRPr sz="1600" b="0" i="0" u="none" strike="noStrike" cap="none">
                <a:solidFill>
                  <a:schemeClr val="hlink"/>
                </a:solidFill>
                <a:latin typeface="Arial"/>
                <a:ea typeface="Arial"/>
                <a:cs typeface="Arial"/>
                <a:sym typeface="Arial"/>
              </a:defRPr>
            </a:lvl3pPr>
            <a:lvl4pPr marL="1600200" marR="0" lvl="3" indent="-139700" algn="l" rtl="0">
              <a:lnSpc>
                <a:spcPct val="100000"/>
              </a:lnSpc>
              <a:spcBef>
                <a:spcPts val="280"/>
              </a:spcBef>
              <a:spcAft>
                <a:spcPts val="0"/>
              </a:spcAft>
              <a:buClr>
                <a:schemeClr val="hlink"/>
              </a:buClr>
              <a:buSzPct val="100000"/>
              <a:buFont typeface="Arial"/>
              <a:buChar char="–"/>
              <a:defRPr sz="1400" b="0" i="0" u="none" strike="noStrike" cap="none">
                <a:solidFill>
                  <a:schemeClr val="hlink"/>
                </a:solidFill>
                <a:latin typeface="Arial"/>
                <a:ea typeface="Arial"/>
                <a:cs typeface="Arial"/>
                <a:sym typeface="Arial"/>
              </a:defRPr>
            </a:lvl4pPr>
            <a:lvl5pPr marL="2057400" marR="0" lvl="4"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5pPr>
            <a:lvl6pPr marL="2514600" marR="0" lvl="5"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6pPr>
            <a:lvl7pPr marL="3429000" marR="0" lvl="6"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7pPr>
            <a:lvl8pPr marL="4800600" marR="0" lvl="7"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8pPr>
            <a:lvl9pPr marL="6629400" marR="0" lvl="8"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9pPr>
          </a:lstStyle>
          <a:p>
            <a:endParaRPr/>
          </a:p>
        </p:txBody>
      </p:sp>
      <p:sp>
        <p:nvSpPr>
          <p:cNvPr id="65" name="Shape 65"/>
          <p:cNvSpPr txBox="1">
            <a:spLocks noGrp="1"/>
          </p:cNvSpPr>
          <p:nvPr>
            <p:ph type="dt" idx="10"/>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0" y="0"/>
            <a:ext cx="3000000" cy="225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0" y="0"/>
            <a:ext cx="3000000" cy="2250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None/>
            </a:pPr>
            <a:fld id="{00000000-1234-1234-1234-123412341234}" type="slidenum">
              <a:rPr lang="en" sz="1800" b="0" i="0" u="none">
                <a:solidFill>
                  <a:schemeClr val="dk1"/>
                </a:solidFill>
                <a:latin typeface="Calibri"/>
                <a:ea typeface="Calibri"/>
                <a:cs typeface="Calibri"/>
                <a:sym typeface="Calibri"/>
              </a:rPr>
              <a:t>‹#›</a:t>
            </a:fld>
            <a:endParaRPr lang="en" sz="1800" b="0" i="0" u="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7"/>
            <a:ext cx="8229600" cy="42267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1pPr>
            <a:lvl2pPr marL="0" marR="0" lvl="1"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2pPr>
            <a:lvl3pPr marL="0" marR="0" lvl="2"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3pPr>
            <a:lvl4pPr marL="0" marR="0" lvl="3"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4pPr>
            <a:lvl5pPr marL="0" marR="0" lvl="4"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5pPr>
            <a:lvl6pPr marL="0" marR="0" lvl="5"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6pPr>
            <a:lvl7pPr marL="0" marR="0" lvl="6"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7pPr>
            <a:lvl8pPr marL="0" marR="0" lvl="7"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8pPr>
            <a:lvl9pPr marL="0" marR="0" lvl="8" indent="0" algn="ctr" rtl="0">
              <a:lnSpc>
                <a:spcPct val="100000"/>
              </a:lnSpc>
              <a:spcBef>
                <a:spcPts val="0"/>
              </a:spcBef>
              <a:spcAft>
                <a:spcPts val="0"/>
              </a:spcAft>
              <a:buNone/>
              <a:defRPr sz="2800" b="1" i="0" u="none" strike="noStrike" cap="none">
                <a:solidFill>
                  <a:schemeClr val="hlink"/>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800100"/>
            <a:ext cx="8229600" cy="3794521"/>
          </a:xfrm>
          <a:prstGeom prst="rect">
            <a:avLst/>
          </a:prstGeom>
          <a:noFill/>
          <a:ln>
            <a:noFill/>
          </a:ln>
        </p:spPr>
        <p:txBody>
          <a:bodyPr lIns="91425" tIns="91425" rIns="91425" bIns="91425" anchor="t" anchorCtr="0"/>
          <a:lstStyle>
            <a:lvl1pPr marL="342900" marR="0" lvl="0" indent="-190500" algn="l" rtl="0">
              <a:lnSpc>
                <a:spcPct val="100000"/>
              </a:lnSpc>
              <a:spcBef>
                <a:spcPts val="480"/>
              </a:spcBef>
              <a:spcAft>
                <a:spcPts val="0"/>
              </a:spcAft>
              <a:buClr>
                <a:schemeClr val="hlink"/>
              </a:buClr>
              <a:buSzPct val="100000"/>
              <a:buFont typeface="Noto Sans Symbols"/>
              <a:buChar char="▪"/>
              <a:defRPr sz="2400" b="0" i="0" u="none" strike="noStrike" cap="none">
                <a:solidFill>
                  <a:schemeClr val="hlink"/>
                </a:solidFill>
                <a:latin typeface="Arial"/>
                <a:ea typeface="Arial"/>
                <a:cs typeface="Arial"/>
                <a:sym typeface="Arial"/>
              </a:defRPr>
            </a:lvl1pPr>
            <a:lvl2pPr marL="742950" marR="0" lvl="1" indent="-158750" algn="l" rtl="0">
              <a:lnSpc>
                <a:spcPct val="100000"/>
              </a:lnSpc>
              <a:spcBef>
                <a:spcPts val="400"/>
              </a:spcBef>
              <a:spcAft>
                <a:spcPts val="0"/>
              </a:spcAft>
              <a:buClr>
                <a:schemeClr val="hlink"/>
              </a:buClr>
              <a:buSzPct val="100000"/>
              <a:buFont typeface="Noto Sans Symbols"/>
              <a:buChar char="➢"/>
              <a:defRPr sz="2000" b="0" i="0" u="none" strike="noStrike" cap="none">
                <a:solidFill>
                  <a:schemeClr val="hlink"/>
                </a:solidFill>
                <a:latin typeface="Arial"/>
                <a:ea typeface="Arial"/>
                <a:cs typeface="Arial"/>
                <a:sym typeface="Arial"/>
              </a:defRPr>
            </a:lvl2pPr>
            <a:lvl3pPr marL="1143000" marR="0" lvl="2" indent="-127000" algn="l" rtl="0">
              <a:lnSpc>
                <a:spcPct val="100000"/>
              </a:lnSpc>
              <a:spcBef>
                <a:spcPts val="320"/>
              </a:spcBef>
              <a:spcAft>
                <a:spcPts val="0"/>
              </a:spcAft>
              <a:buClr>
                <a:schemeClr val="hlink"/>
              </a:buClr>
              <a:buSzPct val="100000"/>
              <a:buFont typeface="Arial"/>
              <a:buChar char="•"/>
              <a:defRPr sz="1600" b="0" i="0" u="none" strike="noStrike" cap="none">
                <a:solidFill>
                  <a:schemeClr val="hlink"/>
                </a:solidFill>
                <a:latin typeface="Arial"/>
                <a:ea typeface="Arial"/>
                <a:cs typeface="Arial"/>
                <a:sym typeface="Arial"/>
              </a:defRPr>
            </a:lvl3pPr>
            <a:lvl4pPr marL="1600200" marR="0" lvl="3" indent="-139700" algn="l" rtl="0">
              <a:lnSpc>
                <a:spcPct val="100000"/>
              </a:lnSpc>
              <a:spcBef>
                <a:spcPts val="280"/>
              </a:spcBef>
              <a:spcAft>
                <a:spcPts val="0"/>
              </a:spcAft>
              <a:buClr>
                <a:schemeClr val="hlink"/>
              </a:buClr>
              <a:buSzPct val="100000"/>
              <a:buFont typeface="Arial"/>
              <a:buChar char="–"/>
              <a:defRPr sz="1400" b="0" i="0" u="none" strike="noStrike" cap="none">
                <a:solidFill>
                  <a:schemeClr val="hlink"/>
                </a:solidFill>
                <a:latin typeface="Arial"/>
                <a:ea typeface="Arial"/>
                <a:cs typeface="Arial"/>
                <a:sym typeface="Arial"/>
              </a:defRPr>
            </a:lvl4pPr>
            <a:lvl5pPr marL="2057400" marR="0" lvl="4"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5pPr>
            <a:lvl6pPr marL="2514600" marR="0" lvl="5"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6pPr>
            <a:lvl7pPr marL="3429000" marR="0" lvl="6"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7pPr>
            <a:lvl8pPr marL="4800600" marR="0" lvl="7"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8pPr>
            <a:lvl9pPr marL="6629400" marR="0" lvl="8" indent="-152400" algn="l" rtl="0">
              <a:lnSpc>
                <a:spcPct val="100000"/>
              </a:lnSpc>
              <a:spcBef>
                <a:spcPts val="240"/>
              </a:spcBef>
              <a:spcAft>
                <a:spcPts val="0"/>
              </a:spcAft>
              <a:buClr>
                <a:schemeClr val="hlink"/>
              </a:buClr>
              <a:buSzPct val="100000"/>
              <a:buFont typeface="Arial"/>
              <a:buChar char="»"/>
              <a:defRPr sz="1200" b="0" i="0" u="none" strike="noStrike" cap="none">
                <a:solidFill>
                  <a:schemeClr val="hlink"/>
                </a:solidFill>
                <a:latin typeface="Arial"/>
                <a:ea typeface="Arial"/>
                <a:cs typeface="Arial"/>
                <a:sym typeface="Arial"/>
              </a:defRPr>
            </a:lvl9pPr>
          </a:lstStyle>
          <a:p>
            <a:endParaRPr/>
          </a:p>
        </p:txBody>
      </p:sp>
      <p:sp>
        <p:nvSpPr>
          <p:cNvPr id="53" name="Shape 53"/>
          <p:cNvSpPr txBox="1"/>
          <p:nvPr/>
        </p:nvSpPr>
        <p:spPr>
          <a:xfrm>
            <a:off x="8613775" y="4729162"/>
            <a:ext cx="457200" cy="3571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93889F"/>
              </a:buClr>
              <a:buSzPct val="25000"/>
              <a:buFont typeface="Cabin"/>
              <a:buNone/>
            </a:pPr>
            <a:fld id="{00000000-1234-1234-1234-123412341234}" type="slidenum">
              <a:rPr lang="en" sz="1200" b="0" i="0" u="none" strike="noStrike" cap="none">
                <a:solidFill>
                  <a:srgbClr val="93889F"/>
                </a:solidFill>
                <a:latin typeface="Cabin"/>
                <a:ea typeface="Cabin"/>
                <a:cs typeface="Cabin"/>
                <a:sym typeface="Cabin"/>
              </a:rPr>
              <a:t>‹#›</a:t>
            </a:fld>
            <a:endParaRPr lang="en" sz="1200" b="0" i="0" u="none" strike="noStrike" cap="none">
              <a:solidFill>
                <a:srgbClr val="93889F"/>
              </a:solidFill>
              <a:latin typeface="Cabin"/>
              <a:ea typeface="Cabin"/>
              <a:cs typeface="Cabin"/>
              <a:sym typeface="Cabin"/>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msdn.microsoft.com/willy-peter_schaub/2010/04/27/basics-of-scrum-part-2-what-are-the-scrum-time-boxes-and-how-will-we-use-them-in-our-the-distributed-virtual-and-part-time-world/"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www.scrumstudy.com/blog/7-cs-of-scrum/" TargetMode="External"/><Relationship Id="rId4" Type="http://schemas.openxmlformats.org/officeDocument/2006/relationships/hyperlink" Target="http://www.selectbs.com/process-maturity/what-is-scrum-developmen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agilemodeling.com/essays/prioritizedRequirements.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agilemodeling.com/essays/prioritizedRequirements.htm"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www.softwaretestinghelp.com/agile-scrum-methodology-for-development-and-test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www.andreasphotiou.net/scrum-framework-the-scrum-team/" TargetMode="External"/><Relationship Id="rId4" Type="http://schemas.openxmlformats.org/officeDocument/2006/relationships/hyperlink" Target="https://www.scrumalliance.org/why-scrum/core-scrum-values-rol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s://www.scrumalliance.org/community/articles/2014/october/scrum-communication" TargetMode="External"/><Relationship Id="rId4" Type="http://schemas.openxmlformats.org/officeDocument/2006/relationships/hyperlink" Target="https://www.mountaingoatsoftware.com/agile/scrum/daily-scru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agilemakingprogress.blogspot.com/2011/02/hyper-communication-scrums-secret-sauce.html" TargetMode="External"/><Relationship Id="rId4" Type="http://schemas.openxmlformats.org/officeDocument/2006/relationships/hyperlink" Target="https://www.mitchlacey.com/blog/effective-communication-for-distributed-agilescrum-team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www.scrumstudy.com/scrum-empirical-process-control.asp" TargetMode="External"/><Relationship Id="rId4" Type="http://schemas.openxmlformats.org/officeDocument/2006/relationships/hyperlink" Target="http://www.scrumguides.org/docs/scrumguide/v1/Scrum-Guide-US.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www.scrumstudy.com/scrum-empirical-process-control.asp" TargetMode="External"/><Relationship Id="rId4" Type="http://schemas.openxmlformats.org/officeDocument/2006/relationships/hyperlink" Target="http://www.scrumguides.org/docs/scrumguide/v1/Scrum-Guide-US.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hyperlink" Target="https://anuradhaagarwal.wordpress.com/2010/07/20/scrum-testing-methodology/" TargetMode="External"/><Relationship Id="rId4" Type="http://schemas.openxmlformats.org/officeDocument/2006/relationships/hyperlink" Target="http://www.guru99.com/scrum-testing-a-beginner-s-guide.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www.ijser.org/researchpaper/Issues-and-Challenges-in-Scrum-Implementation.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www.scrumguides.org/docs/scrumguide/v1/Scrum-Guide-U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cprime.com/resources/what-is-agile-what-is-scru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www.scrumguides.org/docs/scrumguide/v1/Scrum-Guide-US.pdf"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www.cprime.com/resources/what-is-agile-what-is-scru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scrumstudy.com/blog/scrum-project-roles-2/"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rumalliance.org/why-scrum/scrum-guide"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wafimohtaseb.com/2012/02/25/what-is-scrum-part3-all-about-sprints/"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hyperlink" Target="https://www.gevme.com/blog/mudd-marrying-ux-design-and-developmen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gevme.com/blog/mudd-marrying-ux-design-and-development"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rumalliance.org/why-scrum/scrum-guide"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guide.agilealliance.org/guide/back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scrumalliance.org/why-scrum/scrum-guide"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crumreferencecard.com/scrum-reference-car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scrumalliance.org/why-scrum/scrum-guide"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scrumreferencecard.com/scrum-reference-car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rumalliance.org/why-scrum/scrum-guid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hyperlink" Target="http://www.scrumstudy.com/scrum-principles.as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blogs.msdn.microsoft.com/robcaron/2007/06/13/now-available-microsoft-escrum-version-1-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www.ibm.com/developerworks/rational/library/09/scrumprojectmanagementteamconcert-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www8.hp.com/us/en/software-solutions/agile-project-management-software-developmen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itunes.apple.com/us/app/agilescrum-pro/id547660657?mt=8"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hyperlink" Target="https://www.alexanderjsingleton.com/google-adwords-the-art-of-scrum-quintuple-constrain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blogs.adobe.com/agile/files/2012/08/Adobe-Premiere-Pro-Scrum-Adoption-How-an-agile-approach-enabled-success-in-a-hyper-competitive-landscape-.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adtmag.com/articles/2011/01/14/how-facebook-does-agile.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agilelearninglabs.com/resources/scrum-introduction/"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gif"/><Relationship Id="rId4" Type="http://schemas.openxmlformats.org/officeDocument/2006/relationships/hyperlink" Target="https://www.google.co.in/search?q=concepts+of+short+delivery+cycles+scrum&amp;source=lnms&amp;tbm=isch&amp;sa=X&amp;ved=0ahUKEwiw-9DR4PbTAhVBqo8KHXpFBeQQ_AUIBigB&amp;biw=1366&amp;bih=676#tbm=isch&amp;q=+short+delivery+cycles+scrum&amp;imgrc=bWBymN0NwocBc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www.gevme.com/blog/mudd-marrying-ux-design-and-developmen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hyperlink" Target="https://www.scrumalliance.org/why-scrum/core-scrum-values-roles" TargetMode="External"/><Relationship Id="rId3" Type="http://schemas.openxmlformats.org/officeDocument/2006/relationships/hyperlink" Target="https://www.scrumalliance.org/why-scrum/scrum-guide" TargetMode="External"/><Relationship Id="rId7" Type="http://schemas.openxmlformats.org/officeDocument/2006/relationships/hyperlink" Target="https://www.gevme.com/blog/mudd-marrying-ux-design-and-development" TargetMode="External"/><Relationship Id="rId12" Type="http://schemas.openxmlformats.org/officeDocument/2006/relationships/hyperlink" Target="http://www.scrumstudy.com/blog/7-cs-of-scrum/" TargetMode="External"/><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hyperlink" Target="http://www.agilelearninglabs.com/resources/scrum-introduction/" TargetMode="External"/><Relationship Id="rId11" Type="http://schemas.openxmlformats.org/officeDocument/2006/relationships/hyperlink" Target="http://www.selectbs.com/process-maturity/what-is-scrum-development" TargetMode="External"/><Relationship Id="rId5" Type="http://schemas.openxmlformats.org/officeDocument/2006/relationships/hyperlink" Target="http://sparrow.pe.hu/what-is-agile/what-is-scrum/" TargetMode="External"/><Relationship Id="rId10" Type="http://schemas.openxmlformats.org/officeDocument/2006/relationships/hyperlink" Target="http://www.slideshare.net/petebehrens/death-by-scrum-meeting" TargetMode="External"/><Relationship Id="rId4" Type="http://schemas.openxmlformats.org/officeDocument/2006/relationships/hyperlink" Target="http://www.scrumstudy.com/scrum-principles.asp" TargetMode="External"/><Relationship Id="rId9" Type="http://schemas.openxmlformats.org/officeDocument/2006/relationships/hyperlink" Target="https://blogs.msdn.microsoft.com/willy-peter_schaub/2010/04/27/basics-of-scrum-part-2-what-are-the-scrum-time-boxes-and-how-will-we-use-them-in-our-the-distributed-virtual-and-part-time-world/"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mountaingoatsoftware.com/agile/scrum/daily-scrum" TargetMode="External"/><Relationship Id="rId3" Type="http://schemas.openxmlformats.org/officeDocument/2006/relationships/hyperlink" Target="http://agilemodeling.com/essays/prioritizedRequirements.htm" TargetMode="External"/><Relationship Id="rId7" Type="http://schemas.openxmlformats.org/officeDocument/2006/relationships/hyperlink" Target="http://www.andreasphotiou.net/scrum-framework-the-scrum-team/" TargetMode="External"/><Relationship Id="rId12" Type="http://schemas.openxmlformats.org/officeDocument/2006/relationships/hyperlink" Target="http://agilemakingprogress.blogspot.com/2011/02/hyper-communication-scrums-secret-sauce.html"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hyperlink" Target="http://www.versionone.com/agile-software/" TargetMode="External"/><Relationship Id="rId11" Type="http://schemas.openxmlformats.org/officeDocument/2006/relationships/hyperlink" Target="https://www.mitchlacey.com/blog/effective-communication-for-distributed-agilescrum-teams" TargetMode="External"/><Relationship Id="rId5" Type="http://schemas.openxmlformats.org/officeDocument/2006/relationships/hyperlink" Target="http://www.versionone.com/agile-project-management-tools/" TargetMode="External"/><Relationship Id="rId10" Type="http://schemas.openxmlformats.org/officeDocument/2006/relationships/hyperlink" Target="https://www.scrumalliance.org/community/articles/2014/october/scrum-communication" TargetMode="External"/><Relationship Id="rId4" Type="http://schemas.openxmlformats.org/officeDocument/2006/relationships/hyperlink" Target="http://www.softwaretestinghelp.com/agile-scrum-methodology-for-development-and-testing/" TargetMode="External"/><Relationship Id="rId9" Type="http://schemas.openxmlformats.org/officeDocument/2006/relationships/hyperlink" Target="http://www.scrumhub.com/scrum-guide/daily-standup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scrumalliance.org/why-scrum/core-scrum-values-rol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one80services.com/effective-meetings/scrum-events-the-too-many-meeting-problem/" TargetMode="External"/><Relationship Id="rId4" Type="http://schemas.openxmlformats.org/officeDocument/2006/relationships/hyperlink" Target="https://blogs.msdn.microsoft.com/willy-peter_schaub/2010/04/27/basics-of-scrum-part-2-what-are-the-scrum-time-boxes-and-how-will-we-use-them-in-our-the-distributed-virtual-and-part-time-worl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Shape 72"/>
          <p:cNvSpPr txBox="1">
            <a:spLocks noGrp="1"/>
          </p:cNvSpPr>
          <p:nvPr>
            <p:ph type="subTitle" idx="4294967295"/>
          </p:nvPr>
        </p:nvSpPr>
        <p:spPr>
          <a:xfrm>
            <a:off x="1219200" y="1143000"/>
            <a:ext cx="7010400" cy="2343149"/>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strike="noStrike" cap="none">
              <a:solidFill>
                <a:schemeClr val="hlink"/>
              </a:solidFill>
              <a:latin typeface="Arial"/>
              <a:ea typeface="Arial"/>
              <a:cs typeface="Arial"/>
              <a:sym typeface="Arial"/>
            </a:endParaRPr>
          </a:p>
          <a:p>
            <a:pPr marL="0" marR="0" lvl="0" indent="0" algn="ctr" rtl="0">
              <a:lnSpc>
                <a:spcPct val="90000"/>
              </a:lnSpc>
              <a:spcBef>
                <a:spcPts val="720"/>
              </a:spcBef>
              <a:spcAft>
                <a:spcPts val="0"/>
              </a:spcAft>
              <a:buClr>
                <a:srgbClr val="0000FF"/>
              </a:buClr>
              <a:buSzPct val="25000"/>
              <a:buFont typeface="Noto Sans Symbols"/>
              <a:buNone/>
            </a:pPr>
            <a:r>
              <a:rPr lang="en" sz="3600" b="1">
                <a:solidFill>
                  <a:srgbClr val="0000FF"/>
                </a:solidFill>
              </a:rPr>
              <a:t>Scrum Method in </a:t>
            </a:r>
          </a:p>
          <a:p>
            <a:pPr marL="0" marR="0" lvl="0" indent="0" algn="ctr" rtl="0">
              <a:lnSpc>
                <a:spcPct val="90000"/>
              </a:lnSpc>
              <a:spcBef>
                <a:spcPts val="720"/>
              </a:spcBef>
              <a:spcAft>
                <a:spcPts val="0"/>
              </a:spcAft>
              <a:buClr>
                <a:srgbClr val="0000FF"/>
              </a:buClr>
              <a:buSzPct val="25000"/>
              <a:buFont typeface="Noto Sans Symbols"/>
              <a:buNone/>
            </a:pPr>
            <a:r>
              <a:rPr lang="en" sz="3600" b="1">
                <a:solidFill>
                  <a:srgbClr val="0000FF"/>
                </a:solidFill>
              </a:rPr>
              <a:t>Software Development Industry</a:t>
            </a:r>
          </a:p>
        </p:txBody>
      </p:sp>
      <p:sp>
        <p:nvSpPr>
          <p:cNvPr id="73" name="Shape 73"/>
          <p:cNvSpPr txBox="1"/>
          <p:nvPr/>
        </p:nvSpPr>
        <p:spPr>
          <a:xfrm>
            <a:off x="5550196" y="4391247"/>
            <a:ext cx="2679404" cy="2617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3300"/>
              </a:buClr>
              <a:buSzPct val="25000"/>
              <a:buFont typeface="Arial"/>
              <a:buNone/>
            </a:pPr>
            <a:r>
              <a:rPr lang="en" sz="1600" dirty="0">
                <a:solidFill>
                  <a:srgbClr val="FF3300"/>
                </a:solidFill>
              </a:rPr>
              <a:t>Sai Venkata Nikhil S</a:t>
            </a:r>
            <a:r>
              <a:rPr lang="en-IN" sz="1600" dirty="0" err="1">
                <a:solidFill>
                  <a:srgbClr val="FF3300"/>
                </a:solidFill>
              </a:rPr>
              <a:t>unkara</a:t>
            </a:r>
            <a:endParaRPr lang="en" sz="1600" b="0" i="0" u="none" dirty="0">
              <a:solidFill>
                <a:srgbClr val="FF33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18275" y="361750"/>
            <a:ext cx="8455800" cy="3922500"/>
          </a:xfrm>
          <a:prstGeom prst="rect">
            <a:avLst/>
          </a:prstGeom>
          <a:noFill/>
          <a:ln>
            <a:noFill/>
          </a:ln>
        </p:spPr>
        <p:txBody>
          <a:bodyPr lIns="91425" tIns="91425" rIns="91425" bIns="91425" anchor="t" anchorCtr="0">
            <a:noAutofit/>
          </a:bodyPr>
          <a:lstStyle/>
          <a:p>
            <a:pPr lvl="0" rtl="0">
              <a:spcBef>
                <a:spcPts val="0"/>
              </a:spcBef>
              <a:buNone/>
            </a:pPr>
            <a:r>
              <a:rPr lang="en" sz="2400" b="1">
                <a:solidFill>
                  <a:schemeClr val="hlink"/>
                </a:solidFill>
              </a:rPr>
              <a:t>On-time and Time-boxed Iterations in SD (Cont.)</a:t>
            </a:r>
          </a:p>
          <a:p>
            <a:pPr lvl="0" rtl="0">
              <a:spcBef>
                <a:spcPts val="0"/>
              </a:spcBef>
              <a:buNone/>
            </a:pPr>
            <a:endParaRPr>
              <a:solidFill>
                <a:schemeClr val="dk1"/>
              </a:solidFill>
            </a:endParaRPr>
          </a:p>
          <a:p>
            <a:pPr lvl="0" rtl="0">
              <a:lnSpc>
                <a:spcPct val="115000"/>
              </a:lnSpc>
              <a:spcBef>
                <a:spcPts val="0"/>
              </a:spcBef>
              <a:spcAft>
                <a:spcPts val="600"/>
              </a:spcAft>
              <a:buClr>
                <a:schemeClr val="dk1"/>
              </a:buClr>
              <a:buSzPct val="61111"/>
              <a:buFont typeface="Arial"/>
              <a:buNone/>
            </a:pPr>
            <a:r>
              <a:rPr lang="en" sz="1800" b="1">
                <a:solidFill>
                  <a:srgbClr val="FF0000"/>
                </a:solidFill>
              </a:rPr>
              <a:t>Sprint Retrospective</a:t>
            </a:r>
            <a:r>
              <a:rPr lang="en" sz="1600" b="1">
                <a:solidFill>
                  <a:srgbClr val="FF0000"/>
                </a:solidFill>
              </a:rPr>
              <a:t>:</a:t>
            </a:r>
            <a:r>
              <a:rPr lang="en" sz="1600">
                <a:solidFill>
                  <a:schemeClr val="dk1"/>
                </a:solidFill>
              </a:rPr>
              <a:t> </a:t>
            </a:r>
            <a:r>
              <a:rPr lang="en" sz="1600" b="1" i="1">
                <a:solidFill>
                  <a:srgbClr val="C00000"/>
                </a:solidFill>
              </a:rPr>
              <a:t>Three hour</a:t>
            </a:r>
            <a:r>
              <a:rPr lang="en" sz="1600" i="1">
                <a:solidFill>
                  <a:schemeClr val="dk1"/>
                </a:solidFill>
              </a:rPr>
              <a:t> </a:t>
            </a:r>
            <a:r>
              <a:rPr lang="en" sz="1600">
                <a:solidFill>
                  <a:schemeClr val="dk1"/>
                </a:solidFill>
              </a:rPr>
              <a:t>time-boxed meeting.</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Team</a:t>
            </a:r>
            <a:r>
              <a:rPr lang="en" sz="1600" b="1">
                <a:solidFill>
                  <a:schemeClr val="dk2"/>
                </a:solidFill>
              </a:rPr>
              <a:t> inspects the last sprint </a:t>
            </a:r>
            <a:r>
              <a:rPr lang="en" sz="1600">
                <a:solidFill>
                  <a:schemeClr val="dk1"/>
                </a:solidFill>
              </a:rPr>
              <a:t>in terms of people, process, collaboration and tools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Identify actions that can be implemented in the </a:t>
            </a:r>
            <a:r>
              <a:rPr lang="en" sz="1600" b="1">
                <a:solidFill>
                  <a:schemeClr val="dk2"/>
                </a:solidFill>
              </a:rPr>
              <a:t>next sprint to improve</a:t>
            </a:r>
          </a:p>
          <a:p>
            <a:pPr lvl="0" rtl="0">
              <a:lnSpc>
                <a:spcPct val="115000"/>
              </a:lnSpc>
              <a:spcBef>
                <a:spcPts val="0"/>
              </a:spcBef>
              <a:spcAft>
                <a:spcPts val="600"/>
              </a:spcAft>
              <a:buNone/>
            </a:pPr>
            <a:endParaRPr sz="1600" b="1">
              <a:solidFill>
                <a:srgbClr val="C00000"/>
              </a:solidFill>
            </a:endParaRPr>
          </a:p>
          <a:p>
            <a:pPr lvl="0" rtl="0">
              <a:lnSpc>
                <a:spcPct val="115000"/>
              </a:lnSpc>
              <a:spcBef>
                <a:spcPts val="0"/>
              </a:spcBef>
              <a:spcAft>
                <a:spcPts val="600"/>
              </a:spcAft>
              <a:buClr>
                <a:schemeClr val="dk1"/>
              </a:buClr>
              <a:buSzPct val="61111"/>
              <a:buFont typeface="Arial"/>
              <a:buNone/>
            </a:pPr>
            <a:r>
              <a:rPr lang="en" sz="1800" b="1">
                <a:solidFill>
                  <a:srgbClr val="FF0000"/>
                </a:solidFill>
              </a:rPr>
              <a:t>Daily Scrum Meeting:</a:t>
            </a:r>
            <a:r>
              <a:rPr lang="en" sz="1600" b="1">
                <a:solidFill>
                  <a:srgbClr val="C00000"/>
                </a:solidFill>
              </a:rPr>
              <a:t> </a:t>
            </a:r>
            <a:r>
              <a:rPr lang="en" sz="1600">
                <a:solidFill>
                  <a:schemeClr val="dk1"/>
                </a:solidFill>
              </a:rPr>
              <a:t>Time-boxed </a:t>
            </a:r>
            <a:r>
              <a:rPr lang="en" sz="1600" b="1" i="1">
                <a:solidFill>
                  <a:srgbClr val="C00000"/>
                </a:solidFill>
              </a:rPr>
              <a:t>15-minute</a:t>
            </a:r>
            <a:r>
              <a:rPr lang="en" sz="1600">
                <a:solidFill>
                  <a:schemeClr val="dk1"/>
                </a:solidFill>
              </a:rPr>
              <a:t> meeting</a:t>
            </a:r>
          </a:p>
          <a:p>
            <a:pPr lvl="0" rtl="0">
              <a:lnSpc>
                <a:spcPct val="115000"/>
              </a:lnSpc>
              <a:spcBef>
                <a:spcPts val="0"/>
              </a:spcBef>
              <a:spcAft>
                <a:spcPts val="600"/>
              </a:spcAft>
              <a:buClr>
                <a:schemeClr val="dk1"/>
              </a:buClr>
              <a:buSzPct val="68750"/>
              <a:buFont typeface="Arial"/>
              <a:buNone/>
            </a:pPr>
            <a:r>
              <a:rPr lang="en" sz="1600">
                <a:solidFill>
                  <a:schemeClr val="dk1"/>
                </a:solidFill>
              </a:rPr>
              <a:t>Each member explains: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What has been </a:t>
            </a:r>
            <a:r>
              <a:rPr lang="en" sz="1600" b="1">
                <a:solidFill>
                  <a:schemeClr val="dk2"/>
                </a:solidFill>
              </a:rPr>
              <a:t>accomplished</a:t>
            </a:r>
            <a:r>
              <a:rPr lang="en" sz="1600">
                <a:solidFill>
                  <a:schemeClr val="dk1"/>
                </a:solidFill>
              </a:rPr>
              <a:t> since the last meeting</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What will be </a:t>
            </a:r>
            <a:r>
              <a:rPr lang="en" sz="1600" b="1">
                <a:solidFill>
                  <a:schemeClr val="dk2"/>
                </a:solidFill>
              </a:rPr>
              <a:t>done next</a:t>
            </a:r>
            <a:r>
              <a:rPr lang="en" sz="1600">
                <a:solidFill>
                  <a:schemeClr val="dk1"/>
                </a:solidFill>
              </a:rPr>
              <a:t> before the next meeting</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What any </a:t>
            </a:r>
            <a:r>
              <a:rPr lang="en" sz="1600" b="1">
                <a:solidFill>
                  <a:schemeClr val="dk2"/>
                </a:solidFill>
              </a:rPr>
              <a:t>obstacles/impediments</a:t>
            </a:r>
            <a:r>
              <a:rPr lang="en" sz="1600">
                <a:solidFill>
                  <a:schemeClr val="dk1"/>
                </a:solidFill>
              </a:rPr>
              <a:t> have emerged</a:t>
            </a:r>
          </a:p>
          <a:p>
            <a:pPr lvl="0">
              <a:spcBef>
                <a:spcPts val="0"/>
              </a:spcBef>
              <a:buNone/>
            </a:pPr>
            <a:endParaRPr/>
          </a:p>
        </p:txBody>
      </p:sp>
      <p:sp>
        <p:nvSpPr>
          <p:cNvPr id="136" name="Shape 136"/>
          <p:cNvSpPr txBox="1"/>
          <p:nvPr/>
        </p:nvSpPr>
        <p:spPr>
          <a:xfrm>
            <a:off x="904350" y="4329575"/>
            <a:ext cx="7754700" cy="6897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https://blogs.msdn.microsoft.com/willy-peter_schaub/2010/04/27/basics-of-scrum-part-2-what-are-the-scrum-time-boxes-and-how-will-we-use-them-in-our-the-distributed-virtual-and-part-time-world/</a:t>
            </a:r>
          </a:p>
          <a:p>
            <a:pPr lvl="0">
              <a:spcBef>
                <a:spcPts val="0"/>
              </a:spcBef>
              <a:buNone/>
            </a:pP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914400" marR="0" lvl="0" indent="0" algn="l" rtl="0">
              <a:lnSpc>
                <a:spcPct val="90000"/>
              </a:lnSpc>
              <a:spcBef>
                <a:spcPts val="560"/>
              </a:spcBef>
              <a:spcAft>
                <a:spcPts val="0"/>
              </a:spcAft>
              <a:buClr>
                <a:srgbClr val="0000FF"/>
              </a:buClr>
              <a:buSzPct val="25000"/>
              <a:buFont typeface="Noto Sans Symbols"/>
              <a:buNone/>
            </a:pPr>
            <a:r>
              <a:rPr lang="en" sz="2800" b="1" i="0" u="none">
                <a:solidFill>
                  <a:srgbClr val="0000FF"/>
                </a:solidFill>
                <a:latin typeface="Arial"/>
                <a:ea typeface="Arial"/>
                <a:cs typeface="Arial"/>
                <a:sym typeface="Arial"/>
              </a:rPr>
              <a:t>2.</a:t>
            </a:r>
            <a:r>
              <a:rPr lang="en"/>
              <a:t>	</a:t>
            </a:r>
            <a:r>
              <a:rPr lang="en" sz="2800" b="1">
                <a:solidFill>
                  <a:srgbClr val="0000FF"/>
                </a:solidFill>
              </a:rPr>
              <a:t>Scrum Main Characteristics    And Processes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descr="8.jpg"/>
          <p:cNvPicPr preferRelativeResize="0"/>
          <p:nvPr/>
        </p:nvPicPr>
        <p:blipFill>
          <a:blip r:embed="rId3">
            <a:alphaModFix/>
          </a:blip>
          <a:stretch>
            <a:fillRect/>
          </a:stretch>
        </p:blipFill>
        <p:spPr>
          <a:xfrm>
            <a:off x="152400" y="354724"/>
            <a:ext cx="5426575" cy="4636375"/>
          </a:xfrm>
          <a:prstGeom prst="rect">
            <a:avLst/>
          </a:prstGeom>
          <a:noFill/>
          <a:ln>
            <a:noFill/>
          </a:ln>
        </p:spPr>
      </p:pic>
      <p:sp>
        <p:nvSpPr>
          <p:cNvPr id="147" name="Shape 147"/>
          <p:cNvSpPr txBox="1"/>
          <p:nvPr/>
        </p:nvSpPr>
        <p:spPr>
          <a:xfrm>
            <a:off x="1127525" y="114025"/>
            <a:ext cx="7829400" cy="620700"/>
          </a:xfrm>
          <a:prstGeom prst="rect">
            <a:avLst/>
          </a:prstGeom>
          <a:noFill/>
          <a:ln>
            <a:noFill/>
          </a:ln>
        </p:spPr>
        <p:txBody>
          <a:bodyPr lIns="91425" tIns="91425" rIns="91425" bIns="91425" anchor="t" anchorCtr="0">
            <a:noAutofit/>
          </a:bodyPr>
          <a:lstStyle/>
          <a:p>
            <a:pPr marL="0" lvl="0" indent="0" rtl="0">
              <a:lnSpc>
                <a:spcPct val="90000"/>
              </a:lnSpc>
              <a:spcBef>
                <a:spcPts val="560"/>
              </a:spcBef>
              <a:buClr>
                <a:schemeClr val="hlink"/>
              </a:buClr>
              <a:buSzPct val="25000"/>
              <a:buFont typeface="Noto Sans Symbols"/>
              <a:buNone/>
            </a:pPr>
            <a:r>
              <a:rPr lang="en" sz="2400" b="1">
                <a:solidFill>
                  <a:srgbClr val="0000FF"/>
                </a:solidFill>
              </a:rPr>
              <a:t>Scrum Main Characteristics And Processes</a:t>
            </a:r>
          </a:p>
        </p:txBody>
      </p:sp>
      <p:sp>
        <p:nvSpPr>
          <p:cNvPr id="148" name="Shape 148"/>
          <p:cNvSpPr txBox="1"/>
          <p:nvPr/>
        </p:nvSpPr>
        <p:spPr>
          <a:xfrm>
            <a:off x="5409550" y="734725"/>
            <a:ext cx="3496500" cy="3978000"/>
          </a:xfrm>
          <a:prstGeom prst="rect">
            <a:avLst/>
          </a:prstGeom>
          <a:noFill/>
          <a:ln>
            <a:noFill/>
          </a:ln>
        </p:spPr>
        <p:txBody>
          <a:bodyPr lIns="91425" tIns="91425" rIns="91425" bIns="91425" anchor="t" anchorCtr="0">
            <a:noAutofit/>
          </a:bodyPr>
          <a:lstStyle/>
          <a:p>
            <a:pPr marL="457200" lvl="0" indent="-330200">
              <a:spcBef>
                <a:spcPts val="0"/>
              </a:spcBef>
              <a:buSzPct val="100000"/>
              <a:buChar char="●"/>
            </a:pPr>
            <a:r>
              <a:rPr lang="en" sz="1600"/>
              <a:t>A project can </a:t>
            </a:r>
            <a:r>
              <a:rPr lang="en" sz="1600" b="1">
                <a:solidFill>
                  <a:srgbClr val="00FF00"/>
                </a:solidFill>
              </a:rPr>
              <a:t>start</a:t>
            </a:r>
            <a:r>
              <a:rPr lang="en" sz="1600"/>
              <a:t> with any activity</a:t>
            </a:r>
          </a:p>
          <a:p>
            <a:pPr lvl="0">
              <a:spcBef>
                <a:spcPts val="0"/>
              </a:spcBef>
              <a:buNone/>
            </a:pPr>
            <a:endParaRPr sz="1600"/>
          </a:p>
          <a:p>
            <a:pPr marL="457200" lvl="0" indent="-330200" rtl="0">
              <a:spcBef>
                <a:spcPts val="0"/>
              </a:spcBef>
              <a:buSzPct val="100000"/>
              <a:buChar char="●"/>
            </a:pPr>
            <a:r>
              <a:rPr lang="en" sz="1600"/>
              <a:t>Can </a:t>
            </a:r>
            <a:r>
              <a:rPr lang="en" sz="1600" b="1">
                <a:solidFill>
                  <a:srgbClr val="00FF00"/>
                </a:solidFill>
              </a:rPr>
              <a:t>change</a:t>
            </a:r>
            <a:r>
              <a:rPr lang="en" sz="1600"/>
              <a:t> between activities at </a:t>
            </a:r>
            <a:r>
              <a:rPr lang="en" sz="1600" b="1">
                <a:solidFill>
                  <a:srgbClr val="00FF00"/>
                </a:solidFill>
              </a:rPr>
              <a:t>any time</a:t>
            </a:r>
          </a:p>
          <a:p>
            <a:pPr lvl="0" rtl="0">
              <a:spcBef>
                <a:spcPts val="0"/>
              </a:spcBef>
              <a:buNone/>
            </a:pPr>
            <a:endParaRPr sz="1600"/>
          </a:p>
          <a:p>
            <a:pPr marL="457200" lvl="0" indent="-330200" rtl="0">
              <a:spcBef>
                <a:spcPts val="0"/>
              </a:spcBef>
              <a:buSzPct val="100000"/>
              <a:buChar char="●"/>
            </a:pPr>
            <a:r>
              <a:rPr lang="en" sz="1600"/>
              <a:t>Increases the project’s</a:t>
            </a:r>
            <a:r>
              <a:rPr lang="en" sz="1600" b="1">
                <a:solidFill>
                  <a:srgbClr val="00FF00"/>
                </a:solidFill>
              </a:rPr>
              <a:t> flexibility</a:t>
            </a:r>
            <a:r>
              <a:rPr lang="en" sz="1600"/>
              <a:t> and </a:t>
            </a:r>
            <a:r>
              <a:rPr lang="en" sz="1600" b="1">
                <a:solidFill>
                  <a:srgbClr val="00FF00"/>
                </a:solidFill>
              </a:rPr>
              <a:t>productivity</a:t>
            </a:r>
          </a:p>
          <a:p>
            <a:pPr lvl="0" rtl="0">
              <a:spcBef>
                <a:spcPts val="0"/>
              </a:spcBef>
              <a:buNone/>
            </a:pPr>
            <a:endParaRPr sz="1600"/>
          </a:p>
          <a:p>
            <a:pPr marL="457200" lvl="0" indent="-330200" rtl="0">
              <a:spcBef>
                <a:spcPts val="0"/>
              </a:spcBef>
              <a:buSzPct val="100000"/>
              <a:buChar char="●"/>
            </a:pPr>
            <a:r>
              <a:rPr lang="en" sz="1600" b="1">
                <a:solidFill>
                  <a:srgbClr val="00FF00"/>
                </a:solidFill>
              </a:rPr>
              <a:t>No sequence</a:t>
            </a:r>
            <a:r>
              <a:rPr lang="en" sz="1600"/>
              <a:t> is prescribed in which the Analysis, Design, Implementation and Testing activities must be implemented</a:t>
            </a:r>
          </a:p>
          <a:p>
            <a:pPr lvl="0" rtl="0">
              <a:spcBef>
                <a:spcPts val="0"/>
              </a:spcBef>
              <a:buNone/>
            </a:pPr>
            <a:endParaRPr sz="1600"/>
          </a:p>
          <a:p>
            <a:pPr marL="457200" lvl="0" indent="-330200">
              <a:spcBef>
                <a:spcPts val="0"/>
              </a:spcBef>
              <a:buSzPct val="100000"/>
              <a:buChar char="●"/>
            </a:pPr>
            <a:r>
              <a:rPr lang="en" sz="1600"/>
              <a:t>Flow is </a:t>
            </a:r>
            <a:r>
              <a:rPr lang="en" sz="1600" b="1">
                <a:solidFill>
                  <a:srgbClr val="00FF00"/>
                </a:solidFill>
              </a:rPr>
              <a:t>linear</a:t>
            </a:r>
            <a:r>
              <a:rPr lang="en" sz="1600"/>
              <a:t> with some iterations in the planning phase</a:t>
            </a:r>
          </a:p>
          <a:p>
            <a:pPr lvl="0">
              <a:spcBef>
                <a:spcPts val="0"/>
              </a:spcBef>
              <a:buNone/>
            </a:pPr>
            <a:endParaRPr/>
          </a:p>
          <a:p>
            <a:pPr lvl="0">
              <a:spcBef>
                <a:spcPts val="0"/>
              </a:spcBef>
              <a:buNone/>
            </a:pPr>
            <a:endParaRPr/>
          </a:p>
        </p:txBody>
      </p:sp>
      <p:sp>
        <p:nvSpPr>
          <p:cNvPr id="149" name="Shape 149"/>
          <p:cNvSpPr txBox="1"/>
          <p:nvPr/>
        </p:nvSpPr>
        <p:spPr>
          <a:xfrm>
            <a:off x="734775" y="4788775"/>
            <a:ext cx="7829400" cy="113700"/>
          </a:xfrm>
          <a:prstGeom prst="rect">
            <a:avLst/>
          </a:prstGeom>
          <a:noFill/>
          <a:ln>
            <a:noFill/>
          </a:ln>
        </p:spPr>
        <p:txBody>
          <a:bodyPr lIns="91425" tIns="91425" rIns="91425" bIns="91425" anchor="t" anchorCtr="0">
            <a:noAutofit/>
          </a:bodyPr>
          <a:lstStyle/>
          <a:p>
            <a:pPr marL="457200" lvl="0" indent="387350" rtl="0">
              <a:lnSpc>
                <a:spcPct val="115000"/>
              </a:lnSpc>
              <a:spcBef>
                <a:spcPts val="0"/>
              </a:spcBef>
              <a:buClr>
                <a:schemeClr val="dk1"/>
              </a:buClr>
              <a:buSzPct val="91666"/>
              <a:buFont typeface="Arial"/>
              <a:buNone/>
            </a:pPr>
            <a:r>
              <a:rPr lang="en" sz="1200" u="sng">
                <a:solidFill>
                  <a:schemeClr val="hlink"/>
                </a:solidFill>
                <a:hlinkClick r:id="rId4"/>
              </a:rPr>
              <a:t>http://www.selectbs.com/process-maturity/what-is-scrum-development</a:t>
            </a:r>
          </a:p>
          <a:p>
            <a:pPr lvl="0" rtl="0">
              <a:lnSpc>
                <a:spcPct val="115000"/>
              </a:lnSpc>
              <a:spcBef>
                <a:spcPts val="0"/>
              </a:spcBef>
              <a:buClr>
                <a:schemeClr val="dk1"/>
              </a:buClr>
              <a:buFont typeface="Arial"/>
              <a:buNone/>
            </a:pPr>
            <a:endParaRPr sz="1100" u="sng">
              <a:solidFill>
                <a:schemeClr val="hlink"/>
              </a:solidFill>
              <a:hlinkClick r:id="rId5"/>
            </a:endParaRP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p:nvPr/>
        </p:nvSpPr>
        <p:spPr>
          <a:xfrm>
            <a:off x="152400" y="41050"/>
            <a:ext cx="8652900" cy="544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rgbClr val="0000FF"/>
                </a:solidFill>
              </a:rPr>
              <a:t>Prioritization of work and Software Development activities</a:t>
            </a:r>
          </a:p>
        </p:txBody>
      </p:sp>
      <p:pic>
        <p:nvPicPr>
          <p:cNvPr id="155" name="Shape 155" descr="9.gif"/>
          <p:cNvPicPr preferRelativeResize="0"/>
          <p:nvPr/>
        </p:nvPicPr>
        <p:blipFill>
          <a:blip r:embed="rId3">
            <a:alphaModFix/>
          </a:blip>
          <a:stretch>
            <a:fillRect/>
          </a:stretch>
        </p:blipFill>
        <p:spPr>
          <a:xfrm>
            <a:off x="152400" y="899900"/>
            <a:ext cx="5076825" cy="3486150"/>
          </a:xfrm>
          <a:prstGeom prst="rect">
            <a:avLst/>
          </a:prstGeom>
          <a:noFill/>
          <a:ln>
            <a:noFill/>
          </a:ln>
        </p:spPr>
      </p:pic>
      <p:sp>
        <p:nvSpPr>
          <p:cNvPr id="156" name="Shape 156"/>
          <p:cNvSpPr txBox="1"/>
          <p:nvPr/>
        </p:nvSpPr>
        <p:spPr>
          <a:xfrm>
            <a:off x="5320850" y="836575"/>
            <a:ext cx="3559800" cy="3788100"/>
          </a:xfrm>
          <a:prstGeom prst="rect">
            <a:avLst/>
          </a:prstGeom>
          <a:noFill/>
          <a:ln>
            <a:noFill/>
          </a:ln>
        </p:spPr>
        <p:txBody>
          <a:bodyPr lIns="91425" tIns="91425" rIns="91425" bIns="91425" anchor="t" anchorCtr="0">
            <a:noAutofit/>
          </a:bodyPr>
          <a:lstStyle/>
          <a:p>
            <a:pPr lvl="0">
              <a:spcBef>
                <a:spcPts val="0"/>
              </a:spcBef>
              <a:buNone/>
            </a:pPr>
            <a:r>
              <a:rPr lang="en"/>
              <a:t>Product backlogs are prioritized in terms of </a:t>
            </a:r>
            <a:r>
              <a:rPr lang="en" b="1">
                <a:solidFill>
                  <a:srgbClr val="FF9900"/>
                </a:solidFill>
              </a:rPr>
              <a:t>business value and risk</a:t>
            </a:r>
          </a:p>
          <a:p>
            <a:pPr lvl="0">
              <a:spcBef>
                <a:spcPts val="0"/>
              </a:spcBef>
              <a:buNone/>
            </a:pPr>
            <a:endParaRPr/>
          </a:p>
          <a:p>
            <a:pPr marL="457200" lvl="0" indent="-228600" rtl="0">
              <a:spcBef>
                <a:spcPts val="0"/>
              </a:spcBef>
              <a:buChar char="●"/>
            </a:pPr>
            <a:r>
              <a:rPr lang="en"/>
              <a:t>New requirements are prioritized by </a:t>
            </a:r>
            <a:r>
              <a:rPr lang="en" b="1">
                <a:solidFill>
                  <a:srgbClr val="FF9900"/>
                </a:solidFill>
              </a:rPr>
              <a:t>project stakeholders</a:t>
            </a:r>
            <a:r>
              <a:rPr lang="en"/>
              <a:t> and added to stack in the appropriate place</a:t>
            </a:r>
          </a:p>
          <a:p>
            <a:pPr lvl="0" rtl="0">
              <a:spcBef>
                <a:spcPts val="0"/>
              </a:spcBef>
              <a:buNone/>
            </a:pPr>
            <a:endParaRPr/>
          </a:p>
          <a:p>
            <a:pPr marL="457200" lvl="0" indent="-228600" rtl="0">
              <a:spcBef>
                <a:spcPts val="0"/>
              </a:spcBef>
              <a:buChar char="●"/>
            </a:pPr>
            <a:r>
              <a:rPr lang="en"/>
              <a:t>A </a:t>
            </a:r>
            <a:r>
              <a:rPr lang="en" b="1">
                <a:solidFill>
                  <a:srgbClr val="FF9900"/>
                </a:solidFill>
              </a:rPr>
              <a:t>single person</a:t>
            </a:r>
            <a:r>
              <a:rPr lang="en"/>
              <a:t> needs to be final authority when it comes to requirement prioritization</a:t>
            </a:r>
          </a:p>
          <a:p>
            <a:pPr lvl="0" rtl="0">
              <a:spcBef>
                <a:spcPts val="0"/>
              </a:spcBef>
              <a:buNone/>
            </a:pPr>
            <a:endParaRPr/>
          </a:p>
          <a:p>
            <a:pPr marL="457200" lvl="0" indent="-228600" rtl="0">
              <a:spcBef>
                <a:spcPts val="0"/>
              </a:spcBef>
              <a:buChar char="●"/>
            </a:pPr>
            <a:r>
              <a:rPr lang="en"/>
              <a:t>In Scrum, Disciplined Agile Delivery (DAD) adopts role in Scrum which is called </a:t>
            </a:r>
            <a:r>
              <a:rPr lang="en" b="1">
                <a:solidFill>
                  <a:srgbClr val="FF9900"/>
                </a:solidFill>
              </a:rPr>
              <a:t>product owner</a:t>
            </a:r>
          </a:p>
          <a:p>
            <a:pPr lvl="0" rtl="0">
              <a:spcBef>
                <a:spcPts val="0"/>
              </a:spcBef>
              <a:buNone/>
            </a:pPr>
            <a:endParaRPr/>
          </a:p>
          <a:p>
            <a:pPr marL="457200" lvl="0" indent="-228600">
              <a:spcBef>
                <a:spcPts val="0"/>
              </a:spcBef>
              <a:buChar char="●"/>
            </a:pPr>
            <a:r>
              <a:rPr lang="en"/>
              <a:t>Many project stakeholders, end users, managers are </a:t>
            </a:r>
            <a:r>
              <a:rPr lang="en" b="1">
                <a:solidFill>
                  <a:srgbClr val="FF9900"/>
                </a:solidFill>
              </a:rPr>
              <a:t>responsible</a:t>
            </a:r>
            <a:r>
              <a:rPr lang="en"/>
              <a:t> for representing them</a:t>
            </a:r>
          </a:p>
        </p:txBody>
      </p:sp>
      <p:sp>
        <p:nvSpPr>
          <p:cNvPr id="157" name="Shape 157"/>
          <p:cNvSpPr txBox="1"/>
          <p:nvPr/>
        </p:nvSpPr>
        <p:spPr>
          <a:xfrm>
            <a:off x="975500" y="4700100"/>
            <a:ext cx="7132500" cy="354600"/>
          </a:xfrm>
          <a:prstGeom prst="rect">
            <a:avLst/>
          </a:prstGeom>
          <a:noFill/>
          <a:ln>
            <a:noFill/>
          </a:ln>
        </p:spPr>
        <p:txBody>
          <a:bodyPr lIns="91425" tIns="91425" rIns="91425" bIns="91425" anchor="t" anchorCtr="0">
            <a:noAutofit/>
          </a:bodyPr>
          <a:lstStyle/>
          <a:p>
            <a:pPr lvl="0" indent="387350" rtl="0">
              <a:lnSpc>
                <a:spcPct val="115000"/>
              </a:lnSpc>
              <a:spcBef>
                <a:spcPts val="0"/>
              </a:spcBef>
              <a:buClr>
                <a:schemeClr val="dk1"/>
              </a:buClr>
              <a:buSzPct val="91666"/>
              <a:buFont typeface="Arial"/>
              <a:buNone/>
            </a:pPr>
            <a:r>
              <a:rPr lang="en" sz="1200" u="sng">
                <a:solidFill>
                  <a:schemeClr val="hlink"/>
                </a:solidFill>
                <a:hlinkClick r:id="rId4"/>
              </a:rPr>
              <a:t>http://agilemodeling.com/essays/prioritizedRequirements.htm#sthash.eq7TvmrY.dpuf</a:t>
            </a:r>
          </a:p>
          <a:p>
            <a:pPr lvl="0">
              <a:spcBef>
                <a:spcPts val="0"/>
              </a:spcBef>
              <a:buNone/>
            </a:pP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p:nvPr/>
        </p:nvSpPr>
        <p:spPr>
          <a:xfrm>
            <a:off x="112350" y="203475"/>
            <a:ext cx="8919300" cy="6330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50000"/>
              <a:buFont typeface="Arial"/>
              <a:buNone/>
            </a:pPr>
            <a:r>
              <a:rPr lang="en" sz="2200" b="1">
                <a:solidFill>
                  <a:schemeClr val="hlink"/>
                </a:solidFill>
              </a:rPr>
              <a:t>Prioritization of work and Software Development activities (Cont.)</a:t>
            </a:r>
          </a:p>
        </p:txBody>
      </p:sp>
      <p:sp>
        <p:nvSpPr>
          <p:cNvPr id="163" name="Shape 163"/>
          <p:cNvSpPr txBox="1"/>
          <p:nvPr/>
        </p:nvSpPr>
        <p:spPr>
          <a:xfrm>
            <a:off x="383700" y="836475"/>
            <a:ext cx="8376600" cy="4160100"/>
          </a:xfrm>
          <a:prstGeom prst="rect">
            <a:avLst/>
          </a:prstGeom>
          <a:noFill/>
          <a:ln>
            <a:noFill/>
          </a:ln>
        </p:spPr>
        <p:txBody>
          <a:bodyPr lIns="91425" tIns="91425" rIns="91425" bIns="91425" anchor="t" anchorCtr="0">
            <a:noAutofit/>
          </a:bodyPr>
          <a:lstStyle/>
          <a:p>
            <a:pPr marL="457200" lvl="0" indent="-330200" rtl="0">
              <a:spcBef>
                <a:spcPts val="0"/>
              </a:spcBef>
              <a:buSzPct val="100000"/>
              <a:buChar char="●"/>
            </a:pPr>
            <a:r>
              <a:rPr lang="en" sz="1600"/>
              <a:t>Flow is </a:t>
            </a:r>
            <a:r>
              <a:rPr lang="en" sz="1600" b="1">
                <a:solidFill>
                  <a:srgbClr val="FF0000"/>
                </a:solidFill>
              </a:rPr>
              <a:t>linear</a:t>
            </a:r>
            <a:r>
              <a:rPr lang="en" sz="1600"/>
              <a:t> with some iterations in Planning phase</a:t>
            </a:r>
          </a:p>
          <a:p>
            <a:pPr lvl="0" rtl="0">
              <a:spcBef>
                <a:spcPts val="0"/>
              </a:spcBef>
              <a:buNone/>
            </a:pPr>
            <a:endParaRPr sz="1600"/>
          </a:p>
          <a:p>
            <a:pPr marL="457200" lvl="0" indent="-330200" rtl="0">
              <a:spcBef>
                <a:spcPts val="0"/>
              </a:spcBef>
              <a:buSzPct val="100000"/>
              <a:buChar char="●"/>
            </a:pPr>
            <a:r>
              <a:rPr lang="en" sz="1600" b="1">
                <a:solidFill>
                  <a:srgbClr val="FF0000"/>
                </a:solidFill>
              </a:rPr>
              <a:t>Backlog</a:t>
            </a:r>
            <a:r>
              <a:rPr lang="en" sz="1600"/>
              <a:t> is initially filled as result of your requirement envisioning efforts at the beginning of the project</a:t>
            </a:r>
          </a:p>
          <a:p>
            <a:pPr lvl="0" rtl="0">
              <a:spcBef>
                <a:spcPts val="0"/>
              </a:spcBef>
              <a:buNone/>
            </a:pPr>
            <a:endParaRPr sz="1600"/>
          </a:p>
          <a:p>
            <a:pPr marL="457200" lvl="0" indent="-330200" rtl="0">
              <a:spcBef>
                <a:spcPts val="0"/>
              </a:spcBef>
              <a:buSzPct val="100000"/>
              <a:buChar char="●"/>
            </a:pPr>
            <a:r>
              <a:rPr lang="en" sz="1600"/>
              <a:t>Each team pulls an </a:t>
            </a:r>
            <a:r>
              <a:rPr lang="en" sz="1600" b="1">
                <a:solidFill>
                  <a:srgbClr val="FF0000"/>
                </a:solidFill>
              </a:rPr>
              <a:t>iterations</a:t>
            </a:r>
            <a:r>
              <a:rPr lang="en" sz="1600"/>
              <a:t> worth of work on top of the stack and commits to implement it by end of the iteration</a:t>
            </a:r>
          </a:p>
          <a:p>
            <a:pPr lvl="0" rtl="0">
              <a:spcBef>
                <a:spcPts val="0"/>
              </a:spcBef>
              <a:buNone/>
            </a:pPr>
            <a:endParaRPr sz="1600"/>
          </a:p>
          <a:p>
            <a:pPr marL="457200" lvl="0" indent="-330200" rtl="0">
              <a:spcBef>
                <a:spcPts val="0"/>
              </a:spcBef>
              <a:buSzPct val="100000"/>
              <a:buChar char="●"/>
            </a:pPr>
            <a:r>
              <a:rPr lang="en" sz="1600" b="1">
                <a:solidFill>
                  <a:srgbClr val="FF0000"/>
                </a:solidFill>
              </a:rPr>
              <a:t>Project stakeholders</a:t>
            </a:r>
            <a:r>
              <a:rPr lang="en" sz="1600"/>
              <a:t> have the right to define new requirements, change their decisions and reprioritize them as they see it </a:t>
            </a:r>
          </a:p>
          <a:p>
            <a:pPr lvl="0" rtl="0">
              <a:spcBef>
                <a:spcPts val="0"/>
              </a:spcBef>
              <a:buNone/>
            </a:pPr>
            <a:endParaRPr sz="1600"/>
          </a:p>
          <a:p>
            <a:pPr marL="457200" lvl="0" indent="-330200" rtl="0">
              <a:spcBef>
                <a:spcPts val="0"/>
              </a:spcBef>
              <a:buSzPct val="100000"/>
              <a:buChar char="●"/>
            </a:pPr>
            <a:r>
              <a:rPr lang="en" sz="1600"/>
              <a:t>Priorities of non-requirement works are </a:t>
            </a:r>
            <a:r>
              <a:rPr lang="en" sz="1600" b="1">
                <a:solidFill>
                  <a:srgbClr val="FF0000"/>
                </a:solidFill>
              </a:rPr>
              <a:t>negotiated</a:t>
            </a:r>
            <a:r>
              <a:rPr lang="en" sz="1600"/>
              <a:t> by team with stakeholders or</a:t>
            </a:r>
          </a:p>
          <a:p>
            <a:pPr lvl="0" indent="457200">
              <a:spcBef>
                <a:spcPts val="0"/>
              </a:spcBef>
              <a:buNone/>
            </a:pPr>
            <a:r>
              <a:rPr lang="en" sz="1600"/>
              <a:t>Addressed as part of slack time with schedule </a:t>
            </a:r>
          </a:p>
        </p:txBody>
      </p:sp>
      <p:sp>
        <p:nvSpPr>
          <p:cNvPr id="164" name="Shape 164"/>
          <p:cNvSpPr txBox="1"/>
          <p:nvPr/>
        </p:nvSpPr>
        <p:spPr>
          <a:xfrm>
            <a:off x="893050" y="4725225"/>
            <a:ext cx="7257300" cy="339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http://agilemodeling.com/essays/prioritizedRequirements.htm#sthash.eq7TvmrY.dpuf</a:t>
            </a:r>
          </a:p>
          <a:p>
            <a:pPr lvl="0">
              <a:spcBef>
                <a:spcPts val="0"/>
              </a:spcBef>
              <a:buNone/>
            </a:pP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p:nvPr/>
        </p:nvSpPr>
        <p:spPr>
          <a:xfrm>
            <a:off x="542600" y="169575"/>
            <a:ext cx="7958400" cy="508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Management of Work Backlogs</a:t>
            </a:r>
          </a:p>
        </p:txBody>
      </p:sp>
      <p:sp>
        <p:nvSpPr>
          <p:cNvPr id="170" name="Shape 170"/>
          <p:cNvSpPr txBox="1"/>
          <p:nvPr/>
        </p:nvSpPr>
        <p:spPr>
          <a:xfrm>
            <a:off x="305225" y="881750"/>
            <a:ext cx="4521900" cy="22497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171" name="Shape 171" descr="10.png"/>
          <p:cNvPicPr preferRelativeResize="0"/>
          <p:nvPr/>
        </p:nvPicPr>
        <p:blipFill>
          <a:blip r:embed="rId3">
            <a:alphaModFix/>
          </a:blip>
          <a:stretch>
            <a:fillRect/>
          </a:stretch>
        </p:blipFill>
        <p:spPr>
          <a:xfrm>
            <a:off x="3648600" y="866262"/>
            <a:ext cx="5136775" cy="1697700"/>
          </a:xfrm>
          <a:prstGeom prst="rect">
            <a:avLst/>
          </a:prstGeom>
          <a:noFill/>
          <a:ln>
            <a:noFill/>
          </a:ln>
        </p:spPr>
      </p:pic>
      <p:sp>
        <p:nvSpPr>
          <p:cNvPr id="172" name="Shape 172"/>
          <p:cNvSpPr txBox="1"/>
          <p:nvPr/>
        </p:nvSpPr>
        <p:spPr>
          <a:xfrm>
            <a:off x="305225" y="701750"/>
            <a:ext cx="3762600" cy="26097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9900"/>
                </a:solidFill>
              </a:rPr>
              <a:t>Scrum Backlog:</a:t>
            </a:r>
          </a:p>
          <a:p>
            <a:pPr marL="457200" lvl="0" indent="-342900" rtl="0">
              <a:spcBef>
                <a:spcPts val="0"/>
              </a:spcBef>
              <a:buSzPct val="100000"/>
              <a:buChar char="●"/>
            </a:pPr>
            <a:r>
              <a:rPr lang="en" sz="1800"/>
              <a:t>Bugs</a:t>
            </a:r>
          </a:p>
          <a:p>
            <a:pPr lvl="0" rtl="0">
              <a:spcBef>
                <a:spcPts val="0"/>
              </a:spcBef>
              <a:buNone/>
            </a:pPr>
            <a:endParaRPr sz="1800"/>
          </a:p>
          <a:p>
            <a:pPr marL="457200" lvl="0" indent="-342900" rtl="0">
              <a:spcBef>
                <a:spcPts val="0"/>
              </a:spcBef>
              <a:buSzPct val="100000"/>
              <a:buChar char="●"/>
            </a:pPr>
            <a:r>
              <a:rPr lang="en" sz="1800"/>
              <a:t>Technical Work</a:t>
            </a:r>
          </a:p>
          <a:p>
            <a:pPr lvl="0" rtl="0">
              <a:spcBef>
                <a:spcPts val="0"/>
              </a:spcBef>
              <a:buNone/>
            </a:pPr>
            <a:endParaRPr sz="1800"/>
          </a:p>
          <a:p>
            <a:pPr marL="457200" lvl="0" indent="-342900">
              <a:spcBef>
                <a:spcPts val="0"/>
              </a:spcBef>
              <a:buSzPct val="100000"/>
              <a:buChar char="●"/>
            </a:pPr>
            <a:r>
              <a:rPr lang="en" sz="1800"/>
              <a:t>Knowledge Acquisition</a:t>
            </a:r>
          </a:p>
        </p:txBody>
      </p:sp>
      <p:sp>
        <p:nvSpPr>
          <p:cNvPr id="173" name="Shape 173"/>
          <p:cNvSpPr txBox="1"/>
          <p:nvPr/>
        </p:nvSpPr>
        <p:spPr>
          <a:xfrm>
            <a:off x="607100" y="2751850"/>
            <a:ext cx="7829400" cy="1875000"/>
          </a:xfrm>
          <a:prstGeom prst="rect">
            <a:avLst/>
          </a:prstGeom>
          <a:noFill/>
          <a:ln>
            <a:noFill/>
          </a:ln>
        </p:spPr>
        <p:txBody>
          <a:bodyPr lIns="91425" tIns="91425" rIns="91425" bIns="91425" anchor="t" anchorCtr="0">
            <a:noAutofit/>
          </a:bodyPr>
          <a:lstStyle/>
          <a:p>
            <a:pPr lvl="0">
              <a:spcBef>
                <a:spcPts val="0"/>
              </a:spcBef>
              <a:buNone/>
            </a:pPr>
            <a:r>
              <a:rPr lang="en"/>
              <a:t>Product Backlog management includes:</a:t>
            </a:r>
          </a:p>
          <a:p>
            <a:pPr lvl="0">
              <a:spcBef>
                <a:spcPts val="0"/>
              </a:spcBef>
              <a:buNone/>
            </a:pPr>
            <a:endParaRPr/>
          </a:p>
          <a:p>
            <a:pPr marL="457200" lvl="0" indent="-228600" rtl="0">
              <a:spcBef>
                <a:spcPts val="0"/>
              </a:spcBef>
              <a:buChar char="●"/>
            </a:pPr>
            <a:r>
              <a:rPr lang="en"/>
              <a:t>Product Backlog </a:t>
            </a:r>
            <a:r>
              <a:rPr lang="en" b="1">
                <a:solidFill>
                  <a:schemeClr val="dk2"/>
                </a:solidFill>
              </a:rPr>
              <a:t>items</a:t>
            </a:r>
          </a:p>
          <a:p>
            <a:pPr lvl="0" rtl="0">
              <a:spcBef>
                <a:spcPts val="0"/>
              </a:spcBef>
              <a:buNone/>
            </a:pPr>
            <a:endParaRPr/>
          </a:p>
          <a:p>
            <a:pPr marL="457200" lvl="0" indent="-228600" rtl="0">
              <a:spcBef>
                <a:spcPts val="0"/>
              </a:spcBef>
              <a:buChar char="●"/>
            </a:pPr>
            <a:r>
              <a:rPr lang="en"/>
              <a:t>Ordering the items in Product Backlog to best achieve</a:t>
            </a:r>
            <a:r>
              <a:rPr lang="en" b="1">
                <a:solidFill>
                  <a:schemeClr val="dk2"/>
                </a:solidFill>
              </a:rPr>
              <a:t> goals </a:t>
            </a:r>
            <a:r>
              <a:rPr lang="en"/>
              <a:t>and </a:t>
            </a:r>
            <a:r>
              <a:rPr lang="en" b="1">
                <a:solidFill>
                  <a:schemeClr val="dk2"/>
                </a:solidFill>
              </a:rPr>
              <a:t>missions</a:t>
            </a:r>
          </a:p>
          <a:p>
            <a:pPr lvl="0" rtl="0">
              <a:spcBef>
                <a:spcPts val="0"/>
              </a:spcBef>
              <a:buNone/>
            </a:pPr>
            <a:endParaRPr/>
          </a:p>
          <a:p>
            <a:pPr marL="457200" lvl="0" indent="-228600" rtl="0">
              <a:spcBef>
                <a:spcPts val="0"/>
              </a:spcBef>
              <a:buChar char="●"/>
            </a:pPr>
            <a:r>
              <a:rPr lang="en"/>
              <a:t>Optimizing the Development Team performs the </a:t>
            </a:r>
            <a:r>
              <a:rPr lang="en" b="1">
                <a:solidFill>
                  <a:schemeClr val="dk2"/>
                </a:solidFill>
              </a:rPr>
              <a:t>value of work</a:t>
            </a:r>
          </a:p>
          <a:p>
            <a:pPr lvl="0" rtl="0">
              <a:spcBef>
                <a:spcPts val="0"/>
              </a:spcBef>
              <a:buNone/>
            </a:pPr>
            <a:endParaRPr/>
          </a:p>
          <a:p>
            <a:pPr marL="457200" lvl="0" indent="-228600" rtl="0">
              <a:spcBef>
                <a:spcPts val="0"/>
              </a:spcBef>
              <a:buChar char="●"/>
            </a:pPr>
            <a:r>
              <a:rPr lang="en"/>
              <a:t>Ensuring that the Product Backlog is </a:t>
            </a:r>
            <a:r>
              <a:rPr lang="en" b="1">
                <a:solidFill>
                  <a:schemeClr val="dk2"/>
                </a:solidFill>
              </a:rPr>
              <a:t>visible, transparent and clear</a:t>
            </a:r>
          </a:p>
          <a:p>
            <a:pPr lvl="0" rtl="0">
              <a:spcBef>
                <a:spcPts val="0"/>
              </a:spcBef>
              <a:buNone/>
            </a:pPr>
            <a:endParaRPr/>
          </a:p>
          <a:p>
            <a:pPr lvl="0">
              <a:spcBef>
                <a:spcPts val="0"/>
              </a:spcBef>
              <a:buNone/>
            </a:pPr>
            <a:endParaRPr/>
          </a:p>
        </p:txBody>
      </p:sp>
      <p:sp>
        <p:nvSpPr>
          <p:cNvPr id="174" name="Shape 174"/>
          <p:cNvSpPr txBox="1"/>
          <p:nvPr/>
        </p:nvSpPr>
        <p:spPr>
          <a:xfrm>
            <a:off x="778250" y="4814725"/>
            <a:ext cx="7487100" cy="253500"/>
          </a:xfrm>
          <a:prstGeom prst="rect">
            <a:avLst/>
          </a:prstGeom>
          <a:noFill/>
          <a:ln>
            <a:noFill/>
          </a:ln>
        </p:spPr>
        <p:txBody>
          <a:bodyPr lIns="91425" tIns="91425" rIns="91425" bIns="91425" anchor="t" anchorCtr="0">
            <a:noAutofit/>
          </a:bodyPr>
          <a:lstStyle/>
          <a:p>
            <a:pPr marL="457200" lvl="0" indent="-69850" rtl="0">
              <a:lnSpc>
                <a:spcPct val="115000"/>
              </a:lnSpc>
              <a:spcBef>
                <a:spcPts val="0"/>
              </a:spcBef>
              <a:buClr>
                <a:schemeClr val="dk1"/>
              </a:buClr>
              <a:buSzPct val="91666"/>
              <a:buFont typeface="Arial"/>
              <a:buNone/>
            </a:pPr>
            <a:r>
              <a:rPr lang="en" sz="1200" u="sng">
                <a:solidFill>
                  <a:schemeClr val="hlink"/>
                </a:solidFill>
                <a:hlinkClick r:id="rId4"/>
              </a:rPr>
              <a:t>http://www.softwaretestinghelp.com/agile-scrum-methodology-for-development-and-testing/</a:t>
            </a:r>
          </a:p>
          <a:p>
            <a:pPr lvl="0">
              <a:spcBef>
                <a:spcPts val="0"/>
              </a:spcBef>
              <a:buNone/>
            </a:pP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p:nvPr/>
        </p:nvSpPr>
        <p:spPr>
          <a:xfrm>
            <a:off x="598150" y="85575"/>
            <a:ext cx="4700100" cy="5067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Team Working</a:t>
            </a:r>
          </a:p>
        </p:txBody>
      </p:sp>
      <p:pic>
        <p:nvPicPr>
          <p:cNvPr id="180" name="Shape 180" descr="11.gif"/>
          <p:cNvPicPr preferRelativeResize="0"/>
          <p:nvPr/>
        </p:nvPicPr>
        <p:blipFill>
          <a:blip r:embed="rId3">
            <a:alphaModFix/>
          </a:blip>
          <a:stretch>
            <a:fillRect/>
          </a:stretch>
        </p:blipFill>
        <p:spPr>
          <a:xfrm>
            <a:off x="152400" y="823800"/>
            <a:ext cx="4572000" cy="3810000"/>
          </a:xfrm>
          <a:prstGeom prst="rect">
            <a:avLst/>
          </a:prstGeom>
          <a:noFill/>
          <a:ln>
            <a:noFill/>
          </a:ln>
        </p:spPr>
      </p:pic>
      <p:sp>
        <p:nvSpPr>
          <p:cNvPr id="181" name="Shape 181"/>
          <p:cNvSpPr txBox="1"/>
          <p:nvPr/>
        </p:nvSpPr>
        <p:spPr>
          <a:xfrm>
            <a:off x="5086975" y="164700"/>
            <a:ext cx="3685200" cy="4000800"/>
          </a:xfrm>
          <a:prstGeom prst="rect">
            <a:avLst/>
          </a:prstGeom>
          <a:noFill/>
          <a:ln>
            <a:noFill/>
          </a:ln>
        </p:spPr>
        <p:txBody>
          <a:bodyPr lIns="91425" tIns="91425" rIns="91425" bIns="91425" anchor="t" anchorCtr="0">
            <a:noAutofit/>
          </a:bodyPr>
          <a:lstStyle/>
          <a:p>
            <a:pPr lvl="0">
              <a:spcBef>
                <a:spcPts val="0"/>
              </a:spcBef>
              <a:buNone/>
            </a:pPr>
            <a:r>
              <a:rPr lang="en"/>
              <a:t>Team members have differing </a:t>
            </a:r>
            <a:r>
              <a:rPr lang="en" b="1">
                <a:solidFill>
                  <a:srgbClr val="9900FF"/>
                </a:solidFill>
              </a:rPr>
              <a:t>skill sets</a:t>
            </a:r>
            <a:r>
              <a:rPr lang="en"/>
              <a:t> and </a:t>
            </a:r>
            <a:r>
              <a:rPr lang="en" b="1">
                <a:solidFill>
                  <a:srgbClr val="9900FF"/>
                </a:solidFill>
              </a:rPr>
              <a:t>cross-train</a:t>
            </a:r>
            <a:r>
              <a:rPr lang="en"/>
              <a:t> each other so no one person becomes a </a:t>
            </a:r>
            <a:r>
              <a:rPr lang="en" b="1">
                <a:solidFill>
                  <a:srgbClr val="9900FF"/>
                </a:solidFill>
              </a:rPr>
              <a:t>bottleneck</a:t>
            </a:r>
            <a:r>
              <a:rPr lang="en"/>
              <a:t> in the delivery of work.</a:t>
            </a:r>
          </a:p>
          <a:p>
            <a:pPr lvl="0">
              <a:spcBef>
                <a:spcPts val="0"/>
              </a:spcBef>
              <a:buNone/>
            </a:pPr>
            <a:endParaRPr/>
          </a:p>
          <a:p>
            <a:pPr lvl="0">
              <a:spcBef>
                <a:spcPts val="0"/>
              </a:spcBef>
              <a:buNone/>
            </a:pPr>
            <a:r>
              <a:rPr lang="en"/>
              <a:t>Once the team gets a business goal, it:</a:t>
            </a:r>
          </a:p>
          <a:p>
            <a:pPr lvl="0">
              <a:spcBef>
                <a:spcPts val="0"/>
              </a:spcBef>
              <a:buNone/>
            </a:pPr>
            <a:endParaRPr/>
          </a:p>
          <a:p>
            <a:pPr marL="457200" lvl="0" indent="-228600" rtl="0">
              <a:spcBef>
                <a:spcPts val="0"/>
              </a:spcBef>
              <a:buChar char="●"/>
            </a:pPr>
            <a:r>
              <a:rPr lang="en"/>
              <a:t>Figures out how to </a:t>
            </a:r>
            <a:r>
              <a:rPr lang="en" b="1">
                <a:solidFill>
                  <a:srgbClr val="9900FF"/>
                </a:solidFill>
              </a:rPr>
              <a:t>do the work</a:t>
            </a:r>
          </a:p>
          <a:p>
            <a:pPr lvl="0" rtl="0">
              <a:spcBef>
                <a:spcPts val="0"/>
              </a:spcBef>
              <a:buNone/>
            </a:pPr>
            <a:endParaRPr/>
          </a:p>
          <a:p>
            <a:pPr marL="457200" lvl="0" indent="-228600" rtl="0">
              <a:spcBef>
                <a:spcPts val="0"/>
              </a:spcBef>
              <a:buChar char="●"/>
            </a:pPr>
            <a:r>
              <a:rPr lang="en"/>
              <a:t>Identifies </a:t>
            </a:r>
            <a:r>
              <a:rPr lang="en" b="1">
                <a:solidFill>
                  <a:srgbClr val="9900FF"/>
                </a:solidFill>
              </a:rPr>
              <a:t>what’s getting</a:t>
            </a:r>
            <a:r>
              <a:rPr lang="en"/>
              <a:t> in its way</a:t>
            </a:r>
          </a:p>
          <a:p>
            <a:pPr lvl="0" rtl="0">
              <a:spcBef>
                <a:spcPts val="0"/>
              </a:spcBef>
              <a:buNone/>
            </a:pPr>
            <a:endParaRPr/>
          </a:p>
          <a:p>
            <a:pPr marL="457200" lvl="0" indent="-228600" rtl="0">
              <a:spcBef>
                <a:spcPts val="0"/>
              </a:spcBef>
              <a:buChar char="●"/>
            </a:pPr>
            <a:r>
              <a:rPr lang="en"/>
              <a:t>Takes </a:t>
            </a:r>
            <a:r>
              <a:rPr lang="en" b="1">
                <a:solidFill>
                  <a:srgbClr val="9900FF"/>
                </a:solidFill>
              </a:rPr>
              <a:t>responsibility</a:t>
            </a:r>
            <a:r>
              <a:rPr lang="en"/>
              <a:t> to resolve all the difficulties within its </a:t>
            </a:r>
            <a:r>
              <a:rPr lang="en" b="1">
                <a:solidFill>
                  <a:srgbClr val="9900FF"/>
                </a:solidFill>
              </a:rPr>
              <a:t>scope</a:t>
            </a:r>
          </a:p>
          <a:p>
            <a:pPr lvl="0" rtl="0">
              <a:spcBef>
                <a:spcPts val="0"/>
              </a:spcBef>
              <a:buNone/>
            </a:pPr>
            <a:endParaRPr/>
          </a:p>
          <a:p>
            <a:pPr marL="457200" lvl="0" indent="-228600" rtl="0">
              <a:spcBef>
                <a:spcPts val="0"/>
              </a:spcBef>
              <a:buChar char="●"/>
            </a:pPr>
            <a:r>
              <a:rPr lang="en"/>
              <a:t>Works with other parts of the organization to resolve concerns </a:t>
            </a:r>
            <a:r>
              <a:rPr lang="en" b="1">
                <a:solidFill>
                  <a:srgbClr val="9900FF"/>
                </a:solidFill>
              </a:rPr>
              <a:t>outside their control</a:t>
            </a:r>
          </a:p>
          <a:p>
            <a:pPr lvl="0" rtl="0">
              <a:spcBef>
                <a:spcPts val="0"/>
              </a:spcBef>
              <a:buNone/>
            </a:pPr>
            <a:endParaRPr/>
          </a:p>
          <a:p>
            <a:pPr lvl="0" rtl="0">
              <a:spcBef>
                <a:spcPts val="0"/>
              </a:spcBef>
              <a:buNone/>
            </a:pPr>
            <a:r>
              <a:rPr lang="en"/>
              <a:t>A Scrum team’s goal is to produce a product </a:t>
            </a:r>
            <a:r>
              <a:rPr lang="en" b="1">
                <a:solidFill>
                  <a:srgbClr val="9900FF"/>
                </a:solidFill>
              </a:rPr>
              <a:t>increment every sprint.</a:t>
            </a:r>
          </a:p>
        </p:txBody>
      </p:sp>
      <p:sp>
        <p:nvSpPr>
          <p:cNvPr id="182" name="Shape 182"/>
          <p:cNvSpPr txBox="1"/>
          <p:nvPr/>
        </p:nvSpPr>
        <p:spPr>
          <a:xfrm>
            <a:off x="598150" y="4633800"/>
            <a:ext cx="6454800" cy="203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https://www.scrumalliance.org/why-scrum/core-scrum-values-roles#sthash.KAS6gd6I.dpuf</a:t>
            </a:r>
          </a:p>
          <a:p>
            <a:pPr lvl="0" rtl="0">
              <a:lnSpc>
                <a:spcPct val="115000"/>
              </a:lnSpc>
              <a:spcBef>
                <a:spcPts val="0"/>
              </a:spcBef>
              <a:buClr>
                <a:schemeClr val="dk1"/>
              </a:buClr>
              <a:buSzPct val="91666"/>
              <a:buFont typeface="Arial"/>
              <a:buNone/>
            </a:pPr>
            <a:r>
              <a:rPr lang="en" sz="1200" u="sng">
                <a:solidFill>
                  <a:schemeClr val="hlink"/>
                </a:solidFill>
                <a:hlinkClick r:id="rId5"/>
              </a:rPr>
              <a:t>http://www.andreasphotiou.net/scrum-framework-the-scrum-team/</a:t>
            </a:r>
          </a:p>
          <a:p>
            <a:pPr lvl="0">
              <a:spcBef>
                <a:spcPts val="0"/>
              </a:spcBef>
              <a:buNone/>
            </a:pP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p:nvPr/>
        </p:nvSpPr>
        <p:spPr>
          <a:xfrm>
            <a:off x="768700" y="248700"/>
            <a:ext cx="5369700" cy="5313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Meetings</a:t>
            </a:r>
          </a:p>
        </p:txBody>
      </p:sp>
      <p:pic>
        <p:nvPicPr>
          <p:cNvPr id="188" name="Shape 188" descr="12.png"/>
          <p:cNvPicPr preferRelativeResize="0"/>
          <p:nvPr/>
        </p:nvPicPr>
        <p:blipFill>
          <a:blip r:embed="rId3">
            <a:alphaModFix/>
          </a:blip>
          <a:stretch>
            <a:fillRect/>
          </a:stretch>
        </p:blipFill>
        <p:spPr>
          <a:xfrm>
            <a:off x="152400" y="932400"/>
            <a:ext cx="5017750" cy="2500824"/>
          </a:xfrm>
          <a:prstGeom prst="rect">
            <a:avLst/>
          </a:prstGeom>
          <a:noFill/>
          <a:ln>
            <a:noFill/>
          </a:ln>
        </p:spPr>
      </p:pic>
      <p:sp>
        <p:nvSpPr>
          <p:cNvPr id="189" name="Shape 189"/>
          <p:cNvSpPr txBox="1"/>
          <p:nvPr/>
        </p:nvSpPr>
        <p:spPr>
          <a:xfrm>
            <a:off x="5498200" y="932400"/>
            <a:ext cx="3357300" cy="25008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Daily Scrum:</a:t>
            </a:r>
            <a:r>
              <a:rPr lang="en"/>
              <a:t> It keeps the communication relevant to the work being done for the sprint</a:t>
            </a:r>
          </a:p>
          <a:p>
            <a:pPr lvl="0">
              <a:spcBef>
                <a:spcPts val="0"/>
              </a:spcBef>
              <a:buNone/>
            </a:pPr>
            <a:endParaRPr/>
          </a:p>
          <a:p>
            <a:pPr marL="457200" lvl="0" indent="-228600" rtl="0">
              <a:spcBef>
                <a:spcPts val="0"/>
              </a:spcBef>
              <a:buChar char="●"/>
            </a:pPr>
            <a:r>
              <a:rPr lang="en"/>
              <a:t>Scrum meetings are strictly </a:t>
            </a:r>
            <a:r>
              <a:rPr lang="en" b="1">
                <a:solidFill>
                  <a:schemeClr val="accent2"/>
                </a:solidFill>
              </a:rPr>
              <a:t>time-boxed to 15 min</a:t>
            </a:r>
          </a:p>
          <a:p>
            <a:pPr lvl="0" rtl="0">
              <a:spcBef>
                <a:spcPts val="0"/>
              </a:spcBef>
              <a:buNone/>
            </a:pPr>
            <a:endParaRPr/>
          </a:p>
          <a:p>
            <a:pPr marL="457200" lvl="0" indent="-228600" rtl="0">
              <a:spcBef>
                <a:spcPts val="0"/>
              </a:spcBef>
              <a:buChar char="●"/>
            </a:pPr>
            <a:r>
              <a:rPr lang="en"/>
              <a:t>Discussions are </a:t>
            </a:r>
            <a:r>
              <a:rPr lang="en" b="1">
                <a:solidFill>
                  <a:schemeClr val="accent2"/>
                </a:solidFill>
              </a:rPr>
              <a:t>brisk</a:t>
            </a:r>
            <a:r>
              <a:rPr lang="en"/>
              <a:t> but relevant</a:t>
            </a:r>
          </a:p>
          <a:p>
            <a:pPr lvl="0" rtl="0">
              <a:spcBef>
                <a:spcPts val="0"/>
              </a:spcBef>
              <a:buNone/>
            </a:pPr>
            <a:endParaRPr/>
          </a:p>
          <a:p>
            <a:pPr marL="457200" lvl="0" indent="-228600" rtl="0">
              <a:spcBef>
                <a:spcPts val="0"/>
              </a:spcBef>
              <a:buChar char="●"/>
            </a:pPr>
            <a:r>
              <a:rPr lang="en"/>
              <a:t>All teams members </a:t>
            </a:r>
            <a:r>
              <a:rPr lang="en" b="1">
                <a:solidFill>
                  <a:schemeClr val="accent2"/>
                </a:solidFill>
              </a:rPr>
              <a:t>attend scrum meetings</a:t>
            </a:r>
          </a:p>
          <a:p>
            <a:pPr lvl="0">
              <a:spcBef>
                <a:spcPts val="0"/>
              </a:spcBef>
              <a:buNone/>
            </a:pPr>
            <a:endParaRPr/>
          </a:p>
        </p:txBody>
      </p:sp>
      <p:sp>
        <p:nvSpPr>
          <p:cNvPr id="190" name="Shape 190"/>
          <p:cNvSpPr txBox="1"/>
          <p:nvPr/>
        </p:nvSpPr>
        <p:spPr>
          <a:xfrm>
            <a:off x="418075" y="3534575"/>
            <a:ext cx="8184000" cy="12414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
                <a:solidFill>
                  <a:schemeClr val="dk1"/>
                </a:solidFill>
              </a:rPr>
              <a:t>Each team member answers the following three questions:</a:t>
            </a:r>
          </a:p>
          <a:p>
            <a:pPr marL="457200" lvl="0" indent="-228600" rtl="0">
              <a:spcBef>
                <a:spcPts val="0"/>
              </a:spcBef>
              <a:buClr>
                <a:schemeClr val="dk1"/>
              </a:buClr>
              <a:buAutoNum type="arabicPeriod"/>
            </a:pPr>
            <a:r>
              <a:rPr lang="en">
                <a:solidFill>
                  <a:schemeClr val="dk1"/>
                </a:solidFill>
              </a:rPr>
              <a:t>What did you do yesterday?</a:t>
            </a:r>
          </a:p>
          <a:p>
            <a:pPr marL="457200" lvl="0" indent="-228600" rtl="0">
              <a:spcBef>
                <a:spcPts val="0"/>
              </a:spcBef>
              <a:buClr>
                <a:schemeClr val="dk1"/>
              </a:buClr>
              <a:buAutoNum type="arabicPeriod"/>
            </a:pPr>
            <a:r>
              <a:rPr lang="en">
                <a:solidFill>
                  <a:schemeClr val="dk1"/>
                </a:solidFill>
              </a:rPr>
              <a:t>What will you do today?</a:t>
            </a:r>
          </a:p>
          <a:p>
            <a:pPr marL="457200" lvl="0" indent="-228600" rtl="0">
              <a:spcBef>
                <a:spcPts val="0"/>
              </a:spcBef>
              <a:buClr>
                <a:schemeClr val="dk1"/>
              </a:buClr>
              <a:buAutoNum type="arabicPeriod"/>
            </a:pPr>
            <a:r>
              <a:rPr lang="en">
                <a:solidFill>
                  <a:schemeClr val="dk1"/>
                </a:solidFill>
              </a:rPr>
              <a:t>Are there any impediments in your way?</a:t>
            </a:r>
          </a:p>
          <a:p>
            <a:pPr lvl="0">
              <a:spcBef>
                <a:spcPts val="0"/>
              </a:spcBef>
              <a:buNone/>
            </a:pPr>
            <a:endParaRPr/>
          </a:p>
        </p:txBody>
      </p:sp>
      <p:sp>
        <p:nvSpPr>
          <p:cNvPr id="191" name="Shape 191"/>
          <p:cNvSpPr txBox="1"/>
          <p:nvPr/>
        </p:nvSpPr>
        <p:spPr>
          <a:xfrm>
            <a:off x="988150" y="4598750"/>
            <a:ext cx="7537800" cy="380100"/>
          </a:xfrm>
          <a:prstGeom prst="rect">
            <a:avLst/>
          </a:prstGeom>
          <a:noFill/>
          <a:ln>
            <a:noFill/>
          </a:ln>
        </p:spPr>
        <p:txBody>
          <a:bodyPr lIns="91425" tIns="91425" rIns="91425" bIns="91425" anchor="t" anchorCtr="0">
            <a:noAutofit/>
          </a:bodyPr>
          <a:lstStyle/>
          <a:p>
            <a:pPr marL="457200" lvl="0" indent="387350" rtl="0">
              <a:lnSpc>
                <a:spcPct val="115000"/>
              </a:lnSpc>
              <a:spcBef>
                <a:spcPts val="0"/>
              </a:spcBef>
              <a:buClr>
                <a:schemeClr val="dk1"/>
              </a:buClr>
              <a:buSzPct val="91666"/>
              <a:buFont typeface="Arial"/>
              <a:buNone/>
            </a:pPr>
            <a:r>
              <a:rPr lang="en" sz="1200" u="sng">
                <a:solidFill>
                  <a:schemeClr val="hlink"/>
                </a:solidFill>
                <a:hlinkClick r:id="rId4"/>
              </a:rPr>
              <a:t>https://www.mountaingoatsoftware.com/agile/scrum/daily-scrum</a:t>
            </a:r>
          </a:p>
          <a:p>
            <a:pPr lvl="0" rtl="0">
              <a:lnSpc>
                <a:spcPct val="115000"/>
              </a:lnSpc>
              <a:spcBef>
                <a:spcPts val="0"/>
              </a:spcBef>
              <a:buClr>
                <a:schemeClr val="dk1"/>
              </a:buClr>
              <a:buFont typeface="Arial"/>
              <a:buNone/>
            </a:pPr>
            <a:endParaRPr sz="1200" u="sng">
              <a:solidFill>
                <a:schemeClr val="hlink"/>
              </a:solidFill>
              <a:hlinkClick r:id="rId5"/>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p:nvPr/>
        </p:nvSpPr>
        <p:spPr>
          <a:xfrm>
            <a:off x="519400" y="228025"/>
            <a:ext cx="5764200" cy="5322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Communications</a:t>
            </a:r>
          </a:p>
        </p:txBody>
      </p:sp>
      <p:pic>
        <p:nvPicPr>
          <p:cNvPr id="197" name="Shape 197" descr="13"/>
          <p:cNvPicPr preferRelativeResize="0"/>
          <p:nvPr/>
        </p:nvPicPr>
        <p:blipFill>
          <a:blip r:embed="rId3">
            <a:alphaModFix/>
          </a:blip>
          <a:stretch>
            <a:fillRect/>
          </a:stretch>
        </p:blipFill>
        <p:spPr>
          <a:xfrm>
            <a:off x="291750" y="887275"/>
            <a:ext cx="4547700" cy="2191200"/>
          </a:xfrm>
          <a:prstGeom prst="rect">
            <a:avLst/>
          </a:prstGeom>
          <a:noFill/>
          <a:ln>
            <a:noFill/>
          </a:ln>
        </p:spPr>
      </p:pic>
      <p:sp>
        <p:nvSpPr>
          <p:cNvPr id="198" name="Shape 198"/>
          <p:cNvSpPr txBox="1"/>
          <p:nvPr/>
        </p:nvSpPr>
        <p:spPr>
          <a:xfrm>
            <a:off x="291750" y="3344525"/>
            <a:ext cx="8348400" cy="1152900"/>
          </a:xfrm>
          <a:prstGeom prst="rect">
            <a:avLst/>
          </a:prstGeom>
          <a:noFill/>
          <a:ln>
            <a:noFill/>
          </a:ln>
        </p:spPr>
        <p:txBody>
          <a:bodyPr lIns="91425" tIns="91425" rIns="91425" bIns="91425" anchor="t" anchorCtr="0">
            <a:noAutofit/>
          </a:bodyPr>
          <a:lstStyle/>
          <a:p>
            <a:pPr lvl="0">
              <a:spcBef>
                <a:spcPts val="0"/>
              </a:spcBef>
              <a:buNone/>
            </a:pPr>
            <a:r>
              <a:rPr lang="en"/>
              <a:t>During two week Sprints, the Scrum Team meets and communicates </a:t>
            </a:r>
            <a:r>
              <a:rPr lang="en" b="1">
                <a:solidFill>
                  <a:schemeClr val="dk2"/>
                </a:solidFill>
              </a:rPr>
              <a:t>at least once daily</a:t>
            </a:r>
            <a:r>
              <a:rPr lang="en"/>
              <a:t>, with a 10% of the Sprint spent on </a:t>
            </a:r>
            <a:r>
              <a:rPr lang="en" b="1">
                <a:solidFill>
                  <a:schemeClr val="dk2"/>
                </a:solidFill>
              </a:rPr>
              <a:t>planning, demonstrating product </a:t>
            </a:r>
            <a:r>
              <a:rPr lang="en"/>
              <a:t>and adapting and improving their process.</a:t>
            </a:r>
          </a:p>
          <a:p>
            <a:pPr lvl="0">
              <a:spcBef>
                <a:spcPts val="0"/>
              </a:spcBef>
              <a:buNone/>
            </a:pPr>
            <a:endParaRPr/>
          </a:p>
          <a:p>
            <a:pPr lvl="0">
              <a:spcBef>
                <a:spcPts val="0"/>
              </a:spcBef>
              <a:buNone/>
            </a:pPr>
            <a:r>
              <a:rPr lang="en"/>
              <a:t>Further, there are daily Scrums, discussions with </a:t>
            </a:r>
            <a:r>
              <a:rPr lang="en" b="1">
                <a:solidFill>
                  <a:schemeClr val="dk2"/>
                </a:solidFill>
              </a:rPr>
              <a:t>subject-matter expert</a:t>
            </a:r>
            <a:r>
              <a:rPr lang="en"/>
              <a:t>, and design discussions and activities between team members </a:t>
            </a:r>
          </a:p>
        </p:txBody>
      </p:sp>
      <p:sp>
        <p:nvSpPr>
          <p:cNvPr id="199" name="Shape 199"/>
          <p:cNvSpPr txBox="1"/>
          <p:nvPr/>
        </p:nvSpPr>
        <p:spPr>
          <a:xfrm>
            <a:off x="5333525" y="747450"/>
            <a:ext cx="3433200" cy="2331000"/>
          </a:xfrm>
          <a:prstGeom prst="rect">
            <a:avLst/>
          </a:prstGeom>
          <a:noFill/>
          <a:ln>
            <a:noFill/>
          </a:ln>
        </p:spPr>
        <p:txBody>
          <a:bodyPr lIns="91425" tIns="91425" rIns="91425" bIns="91425" anchor="t" anchorCtr="0">
            <a:noAutofit/>
          </a:bodyPr>
          <a:lstStyle/>
          <a:p>
            <a:pPr lvl="0" rtl="0">
              <a:spcBef>
                <a:spcPts val="0"/>
              </a:spcBef>
              <a:buNone/>
            </a:pPr>
            <a:r>
              <a:rPr lang="en" sz="1600" b="1">
                <a:solidFill>
                  <a:srgbClr val="FF9900"/>
                </a:solidFill>
              </a:rPr>
              <a:t>Communications:</a:t>
            </a:r>
          </a:p>
          <a:p>
            <a:pPr marL="457200" lvl="0" indent="-228600" rtl="0">
              <a:spcBef>
                <a:spcPts val="0"/>
              </a:spcBef>
              <a:buChar char="●"/>
            </a:pPr>
            <a:r>
              <a:rPr lang="en"/>
              <a:t>Joint team </a:t>
            </a:r>
            <a:r>
              <a:rPr lang="en" b="1">
                <a:solidFill>
                  <a:schemeClr val="dk2"/>
                </a:solidFill>
              </a:rPr>
              <a:t>daily standups</a:t>
            </a:r>
          </a:p>
          <a:p>
            <a:pPr lvl="0" rtl="0">
              <a:spcBef>
                <a:spcPts val="0"/>
              </a:spcBef>
              <a:buNone/>
            </a:pPr>
            <a:endParaRPr/>
          </a:p>
          <a:p>
            <a:pPr marL="457200" lvl="0" indent="-228600" rtl="0">
              <a:spcBef>
                <a:spcPts val="0"/>
              </a:spcBef>
              <a:buChar char="●"/>
            </a:pPr>
            <a:r>
              <a:rPr lang="en"/>
              <a:t>Use</a:t>
            </a:r>
            <a:r>
              <a:rPr lang="en" b="1">
                <a:solidFill>
                  <a:schemeClr val="dk2"/>
                </a:solidFill>
              </a:rPr>
              <a:t> real-time video </a:t>
            </a:r>
            <a:r>
              <a:rPr lang="en"/>
              <a:t>if the teams are close enough to each other</a:t>
            </a:r>
          </a:p>
          <a:p>
            <a:pPr lvl="0" rtl="0">
              <a:spcBef>
                <a:spcPts val="0"/>
              </a:spcBef>
              <a:buNone/>
            </a:pPr>
            <a:endParaRPr/>
          </a:p>
          <a:p>
            <a:pPr marL="457200" lvl="0" indent="-228600" rtl="0">
              <a:spcBef>
                <a:spcPts val="0"/>
              </a:spcBef>
              <a:buChar char="●"/>
            </a:pPr>
            <a:r>
              <a:rPr lang="en" b="1">
                <a:solidFill>
                  <a:schemeClr val="dk2"/>
                </a:solidFill>
              </a:rPr>
              <a:t>Phone line</a:t>
            </a:r>
            <a:r>
              <a:rPr lang="en"/>
              <a:t> always on where team members can just talk</a:t>
            </a:r>
          </a:p>
          <a:p>
            <a:pPr lvl="0" rtl="0">
              <a:spcBef>
                <a:spcPts val="0"/>
              </a:spcBef>
              <a:buNone/>
            </a:pPr>
            <a:endParaRPr/>
          </a:p>
          <a:p>
            <a:pPr marL="457200" lvl="0" indent="-228600">
              <a:spcBef>
                <a:spcPts val="0"/>
              </a:spcBef>
              <a:buChar char="●"/>
            </a:pPr>
            <a:r>
              <a:rPr lang="en"/>
              <a:t>Dedicated </a:t>
            </a:r>
            <a:r>
              <a:rPr lang="en" b="1">
                <a:solidFill>
                  <a:schemeClr val="dk2"/>
                </a:solidFill>
              </a:rPr>
              <a:t>office hours</a:t>
            </a:r>
          </a:p>
        </p:txBody>
      </p:sp>
      <p:sp>
        <p:nvSpPr>
          <p:cNvPr id="200" name="Shape 200"/>
          <p:cNvSpPr txBox="1"/>
          <p:nvPr/>
        </p:nvSpPr>
        <p:spPr>
          <a:xfrm>
            <a:off x="405400" y="4598750"/>
            <a:ext cx="8095200" cy="443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https://www.mitchlacey.com/blog/effective-communication-for-distributed-agilescrum-teams#sthash.cyAQa6M6.dpuf</a:t>
            </a:r>
          </a:p>
          <a:p>
            <a:pPr lvl="0" rtl="0">
              <a:lnSpc>
                <a:spcPct val="115000"/>
              </a:lnSpc>
              <a:spcBef>
                <a:spcPts val="0"/>
              </a:spcBef>
              <a:buClr>
                <a:schemeClr val="dk1"/>
              </a:buClr>
              <a:buSzPct val="91666"/>
              <a:buFont typeface="Arial"/>
              <a:buNone/>
            </a:pPr>
            <a:r>
              <a:rPr lang="en" sz="1200" u="sng">
                <a:solidFill>
                  <a:schemeClr val="hlink"/>
                </a:solidFill>
                <a:hlinkClick r:id="rId5"/>
              </a:rPr>
              <a:t>http://agilemakingprogress.blogspot.com/2011/02/hyper-communication-scrums-secret-sauce.html</a:t>
            </a:r>
          </a:p>
          <a:p>
            <a:pPr lvl="0">
              <a:spcBef>
                <a:spcPts val="0"/>
              </a:spcBef>
              <a:buNone/>
            </a:pP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481400" y="202700"/>
            <a:ext cx="5536200" cy="5574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Empirical Process Control</a:t>
            </a:r>
          </a:p>
        </p:txBody>
      </p:sp>
      <p:sp>
        <p:nvSpPr>
          <p:cNvPr id="206" name="Shape 206"/>
          <p:cNvSpPr txBox="1"/>
          <p:nvPr/>
        </p:nvSpPr>
        <p:spPr>
          <a:xfrm>
            <a:off x="342050" y="798125"/>
            <a:ext cx="8386800" cy="2052300"/>
          </a:xfrm>
          <a:prstGeom prst="rect">
            <a:avLst/>
          </a:prstGeom>
          <a:noFill/>
          <a:ln>
            <a:noFill/>
          </a:ln>
        </p:spPr>
        <p:txBody>
          <a:bodyPr lIns="91425" tIns="91425" rIns="91425" bIns="91425" anchor="t" anchorCtr="0">
            <a:noAutofit/>
          </a:bodyPr>
          <a:lstStyle/>
          <a:p>
            <a:pPr lvl="0">
              <a:spcBef>
                <a:spcPts val="0"/>
              </a:spcBef>
              <a:buNone/>
            </a:pPr>
            <a:r>
              <a:rPr lang="en"/>
              <a:t>Scrum is founded on empirical process control theory. Empiricism asserts that knowledge comes from </a:t>
            </a:r>
            <a:r>
              <a:rPr lang="en" b="1">
                <a:solidFill>
                  <a:srgbClr val="006600"/>
                </a:solidFill>
              </a:rPr>
              <a:t>experience and making decisions </a:t>
            </a:r>
            <a:r>
              <a:rPr lang="en"/>
              <a:t>based on what is known.</a:t>
            </a:r>
          </a:p>
          <a:p>
            <a:pPr lvl="0">
              <a:spcBef>
                <a:spcPts val="0"/>
              </a:spcBef>
              <a:buNone/>
            </a:pPr>
            <a:endParaRPr/>
          </a:p>
          <a:p>
            <a:pPr lvl="0">
              <a:spcBef>
                <a:spcPts val="0"/>
              </a:spcBef>
              <a:buNone/>
            </a:pPr>
            <a:r>
              <a:rPr lang="en"/>
              <a:t>Empirical process control relies on the three main ideas of</a:t>
            </a:r>
            <a:r>
              <a:rPr lang="en" b="1">
                <a:solidFill>
                  <a:srgbClr val="006600"/>
                </a:solidFill>
              </a:rPr>
              <a:t> transparency, inspection and adaptation</a:t>
            </a:r>
            <a:r>
              <a:rPr lang="en"/>
              <a:t>.</a:t>
            </a:r>
          </a:p>
          <a:p>
            <a:pPr lvl="0">
              <a:spcBef>
                <a:spcPts val="0"/>
              </a:spcBef>
              <a:buNone/>
            </a:pPr>
            <a:endParaRPr/>
          </a:p>
          <a:p>
            <a:pPr lvl="0">
              <a:spcBef>
                <a:spcPts val="0"/>
              </a:spcBef>
              <a:buNone/>
            </a:pPr>
            <a:r>
              <a:rPr lang="en" b="1">
                <a:solidFill>
                  <a:srgbClr val="FF0000"/>
                </a:solidFill>
              </a:rPr>
              <a:t>Transparency:</a:t>
            </a:r>
          </a:p>
          <a:p>
            <a:pPr lvl="0">
              <a:spcBef>
                <a:spcPts val="0"/>
              </a:spcBef>
              <a:buNone/>
            </a:pPr>
            <a:r>
              <a:rPr lang="en"/>
              <a:t>		Transparency allows all facets of any Scrum process to be observed by anyone. This promotes an easy and transparent </a:t>
            </a:r>
            <a:r>
              <a:rPr lang="en" b="1">
                <a:solidFill>
                  <a:srgbClr val="006600"/>
                </a:solidFill>
              </a:rPr>
              <a:t>flow of information</a:t>
            </a:r>
            <a:r>
              <a:rPr lang="en"/>
              <a:t> throughout the organization and creates an open work culture.</a:t>
            </a:r>
          </a:p>
          <a:p>
            <a:pPr lvl="0">
              <a:spcBef>
                <a:spcPts val="0"/>
              </a:spcBef>
              <a:buNone/>
            </a:pPr>
            <a:endParaRPr/>
          </a:p>
        </p:txBody>
      </p:sp>
      <p:pic>
        <p:nvPicPr>
          <p:cNvPr id="207" name="Shape 207" descr="14.png"/>
          <p:cNvPicPr preferRelativeResize="0"/>
          <p:nvPr/>
        </p:nvPicPr>
        <p:blipFill>
          <a:blip r:embed="rId3">
            <a:alphaModFix/>
          </a:blip>
          <a:stretch>
            <a:fillRect/>
          </a:stretch>
        </p:blipFill>
        <p:spPr>
          <a:xfrm>
            <a:off x="610425" y="2622424"/>
            <a:ext cx="7923150" cy="2521075"/>
          </a:xfrm>
          <a:prstGeom prst="rect">
            <a:avLst/>
          </a:prstGeom>
          <a:noFill/>
          <a:ln>
            <a:noFill/>
          </a:ln>
        </p:spPr>
      </p:pic>
      <p:sp>
        <p:nvSpPr>
          <p:cNvPr id="208" name="Shape 208"/>
          <p:cNvSpPr txBox="1"/>
          <p:nvPr/>
        </p:nvSpPr>
        <p:spPr>
          <a:xfrm>
            <a:off x="2486975" y="4713925"/>
            <a:ext cx="5855700" cy="3732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http://www.scrumguides.org/docs/scrumguide/v1/Scrum-Guide-US.pdf#zoom=100</a:t>
            </a:r>
          </a:p>
          <a:p>
            <a:pPr lvl="0" rtl="0">
              <a:lnSpc>
                <a:spcPct val="115000"/>
              </a:lnSpc>
              <a:spcBef>
                <a:spcPts val="0"/>
              </a:spcBef>
              <a:buClr>
                <a:schemeClr val="dk1"/>
              </a:buClr>
              <a:buFont typeface="Arial"/>
              <a:buNone/>
            </a:pPr>
            <a:endParaRPr sz="1200" u="sng">
              <a:solidFill>
                <a:schemeClr val="hlink"/>
              </a:solidFill>
              <a:hlinkClick r:id="rId5"/>
            </a:endParaRPr>
          </a:p>
          <a:p>
            <a:pPr lvl="0">
              <a:spcBef>
                <a:spcPts val="0"/>
              </a:spcBef>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Shape 78"/>
          <p:cNvSpPr txBox="1">
            <a:spLocks noGrp="1"/>
          </p:cNvSpPr>
          <p:nvPr>
            <p:ph type="title" idx="4294967295"/>
          </p:nvPr>
        </p:nvSpPr>
        <p:spPr>
          <a:xfrm>
            <a:off x="457200" y="114300"/>
            <a:ext cx="8229600" cy="42267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hlink"/>
              </a:buClr>
              <a:buSzPct val="25000"/>
              <a:buFont typeface="Arial"/>
              <a:buNone/>
            </a:pPr>
            <a:r>
              <a:rPr lang="en" sz="2400" b="1" i="0" u="none" strike="noStrike" cap="none">
                <a:solidFill>
                  <a:schemeClr val="hlink"/>
                </a:solidFill>
                <a:latin typeface="Arial"/>
                <a:ea typeface="Arial"/>
                <a:cs typeface="Arial"/>
                <a:sym typeface="Arial"/>
              </a:rPr>
              <a:t>Tables of Contents</a:t>
            </a:r>
          </a:p>
        </p:txBody>
      </p:sp>
      <p:sp>
        <p:nvSpPr>
          <p:cNvPr id="79" name="Shape 79"/>
          <p:cNvSpPr txBox="1">
            <a:spLocks noGrp="1"/>
          </p:cNvSpPr>
          <p:nvPr>
            <p:ph type="body" idx="4294967295"/>
          </p:nvPr>
        </p:nvSpPr>
        <p:spPr>
          <a:xfrm>
            <a:off x="381000" y="514350"/>
            <a:ext cx="8305800" cy="4514700"/>
          </a:xfrm>
          <a:prstGeom prst="rect">
            <a:avLst/>
          </a:prstGeom>
          <a:noFill/>
          <a:ln>
            <a:noFill/>
          </a:ln>
        </p:spPr>
        <p:txBody>
          <a:bodyPr lIns="91425" tIns="45700" rIns="91425" bIns="45700" anchor="t" anchorCtr="0">
            <a:noAutofit/>
          </a:bodyPr>
          <a:lstStyle/>
          <a:p>
            <a:pPr marL="457200" marR="0" lvl="0" indent="-457200" algn="l" rtl="0">
              <a:lnSpc>
                <a:spcPct val="150000"/>
              </a:lnSpc>
              <a:spcBef>
                <a:spcPts val="0"/>
              </a:spcBef>
              <a:spcAft>
                <a:spcPts val="0"/>
              </a:spcAft>
              <a:buClr>
                <a:schemeClr val="hlink"/>
              </a:buClr>
              <a:buSzPct val="100000"/>
              <a:buFont typeface="Noto Sans Symbols"/>
              <a:buNone/>
            </a:pPr>
            <a:endParaRPr sz="2000" b="0" i="0" u="sng" strike="noStrike" cap="none" dirty="0">
              <a:solidFill>
                <a:srgbClr val="FF3300"/>
              </a:solidFill>
              <a:latin typeface="Arial"/>
              <a:ea typeface="Arial"/>
              <a:cs typeface="Arial"/>
              <a:sym typeface="Arial"/>
            </a:endParaRPr>
          </a:p>
          <a:p>
            <a:pPr marR="0" lvl="0" indent="-342900" algn="l" rtl="0">
              <a:lnSpc>
                <a:spcPct val="150000"/>
              </a:lnSpc>
              <a:spcBef>
                <a:spcPts val="320"/>
              </a:spcBef>
              <a:spcAft>
                <a:spcPts val="0"/>
              </a:spcAft>
              <a:buClr>
                <a:schemeClr val="hlink"/>
              </a:buClr>
              <a:buSzPct val="100000"/>
              <a:buFont typeface="+mj-lt"/>
              <a:buAutoNum type="arabicPeriod"/>
            </a:pPr>
            <a:r>
              <a:rPr lang="en" sz="1600" dirty="0"/>
              <a:t>Scrum principles</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Scrum main characteristics and processes</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Scrum team members, roles of scrum team members</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Sprints’ fundamentals</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Scrum software engineering model</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Backlogs: sprint backlogs and product backlogs</a:t>
            </a:r>
            <a:r>
              <a:rPr lang="en" sz="1600" b="0" i="0" u="none" strike="noStrike" cap="none" dirty="0">
                <a:solidFill>
                  <a:schemeClr val="hlink"/>
                </a:solidFill>
                <a:latin typeface="Arial"/>
                <a:ea typeface="Arial"/>
                <a:cs typeface="Arial"/>
                <a:sym typeface="Arial"/>
              </a:rPr>
              <a:t> </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Real-world examples of Scrum method application in SD industry</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Scrum method: the outcomes of your own detailed SWOT analysis</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Detailed textual and graphic information on selected ONE scrum tool</a:t>
            </a:r>
          </a:p>
          <a:p>
            <a:pPr marR="0" lvl="0" indent="-342900" algn="l" rtl="0">
              <a:lnSpc>
                <a:spcPct val="150000"/>
              </a:lnSpc>
              <a:spcBef>
                <a:spcPts val="320"/>
              </a:spcBef>
              <a:spcAft>
                <a:spcPts val="0"/>
              </a:spcAft>
              <a:buClr>
                <a:schemeClr val="hlink"/>
              </a:buClr>
              <a:buSzPct val="100000"/>
              <a:buFont typeface="+mj-lt"/>
              <a:buAutoNum type="arabicPeriod"/>
            </a:pPr>
            <a:r>
              <a:rPr lang="en" sz="1600" dirty="0"/>
              <a:t>References used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248700" y="158250"/>
            <a:ext cx="6285300" cy="4635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Empirical Process Control (Cont.)</a:t>
            </a:r>
          </a:p>
          <a:p>
            <a:pPr lvl="0">
              <a:spcBef>
                <a:spcPts val="0"/>
              </a:spcBef>
              <a:buNone/>
            </a:pPr>
            <a:endParaRPr/>
          </a:p>
        </p:txBody>
      </p:sp>
      <p:sp>
        <p:nvSpPr>
          <p:cNvPr id="214" name="Shape 214"/>
          <p:cNvSpPr txBox="1"/>
          <p:nvPr/>
        </p:nvSpPr>
        <p:spPr>
          <a:xfrm>
            <a:off x="282600" y="557425"/>
            <a:ext cx="8048700" cy="43599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Inspection:</a:t>
            </a:r>
          </a:p>
          <a:p>
            <a:pPr marL="457200" lvl="0" indent="-228600" rtl="0">
              <a:spcBef>
                <a:spcPts val="0"/>
              </a:spcBef>
              <a:buChar char="●"/>
            </a:pPr>
            <a:r>
              <a:rPr lang="en"/>
              <a:t>Use of </a:t>
            </a:r>
            <a:r>
              <a:rPr lang="en" b="1">
                <a:solidFill>
                  <a:srgbClr val="00FF00"/>
                </a:solidFill>
              </a:rPr>
              <a:t>Scrum board</a:t>
            </a:r>
            <a:r>
              <a:rPr lang="en"/>
              <a:t> and</a:t>
            </a:r>
            <a:r>
              <a:rPr lang="en" b="1">
                <a:solidFill>
                  <a:srgbClr val="00FF00"/>
                </a:solidFill>
              </a:rPr>
              <a:t> information radiators</a:t>
            </a:r>
          </a:p>
          <a:p>
            <a:pPr marL="457200" lvl="0" indent="-228600" rtl="0">
              <a:spcBef>
                <a:spcPts val="0"/>
              </a:spcBef>
              <a:buChar char="●"/>
            </a:pPr>
            <a:r>
              <a:rPr lang="en"/>
              <a:t>Collection of </a:t>
            </a:r>
            <a:r>
              <a:rPr lang="en" b="1">
                <a:solidFill>
                  <a:srgbClr val="00FF00"/>
                </a:solidFill>
              </a:rPr>
              <a:t>feedback from customer and other stakeholders</a:t>
            </a:r>
            <a:r>
              <a:rPr lang="en"/>
              <a:t> during the Develop Epic(s), Create Prioritized Product Backlog and Conduct Release Planning processes</a:t>
            </a:r>
          </a:p>
          <a:p>
            <a:pPr marL="457200" lvl="0" indent="-228600" rtl="0">
              <a:spcBef>
                <a:spcPts val="0"/>
              </a:spcBef>
              <a:buChar char="●"/>
            </a:pPr>
            <a:r>
              <a:rPr lang="en"/>
              <a:t>Inspection and approval of the Deliverables by the Product Owner and the customer in the </a:t>
            </a:r>
            <a:r>
              <a:rPr lang="en" b="1">
                <a:solidFill>
                  <a:srgbClr val="00FF00"/>
                </a:solidFill>
              </a:rPr>
              <a:t>Demonstrate and Validate Sprint process</a:t>
            </a:r>
          </a:p>
          <a:p>
            <a:pPr lvl="0">
              <a:spcBef>
                <a:spcPts val="0"/>
              </a:spcBef>
              <a:buNone/>
            </a:pPr>
            <a:endParaRPr b="1">
              <a:solidFill>
                <a:srgbClr val="FF0000"/>
              </a:solidFill>
            </a:endParaRPr>
          </a:p>
          <a:p>
            <a:pPr lvl="0" rtl="0">
              <a:spcBef>
                <a:spcPts val="0"/>
              </a:spcBef>
              <a:buNone/>
            </a:pPr>
            <a:r>
              <a:rPr lang="en" b="1">
                <a:solidFill>
                  <a:srgbClr val="FF0000"/>
                </a:solidFill>
              </a:rPr>
              <a:t>Adaptation:</a:t>
            </a:r>
          </a:p>
          <a:p>
            <a:pPr marL="457200" lvl="0" indent="-228600" rtl="0">
              <a:spcBef>
                <a:spcPts val="0"/>
              </a:spcBef>
              <a:buChar char="●"/>
            </a:pPr>
            <a:r>
              <a:rPr lang="en"/>
              <a:t>Daily </a:t>
            </a:r>
            <a:r>
              <a:rPr lang="en" b="1">
                <a:solidFill>
                  <a:srgbClr val="00FF00"/>
                </a:solidFill>
              </a:rPr>
              <a:t>Standup Meetings</a:t>
            </a:r>
          </a:p>
          <a:p>
            <a:pPr lvl="0" rtl="0">
              <a:spcBef>
                <a:spcPts val="0"/>
              </a:spcBef>
              <a:buNone/>
            </a:pPr>
            <a:endParaRPr b="1">
              <a:solidFill>
                <a:srgbClr val="00FF00"/>
              </a:solidFill>
            </a:endParaRPr>
          </a:p>
          <a:p>
            <a:pPr marL="457200" lvl="0" indent="-228600" rtl="0">
              <a:spcBef>
                <a:spcPts val="0"/>
              </a:spcBef>
              <a:buChar char="●"/>
            </a:pPr>
            <a:r>
              <a:rPr lang="en"/>
              <a:t>Constant Risk Identification</a:t>
            </a:r>
          </a:p>
          <a:p>
            <a:pPr lvl="0" rtl="0">
              <a:spcBef>
                <a:spcPts val="0"/>
              </a:spcBef>
              <a:buNone/>
            </a:pPr>
            <a:endParaRPr/>
          </a:p>
          <a:p>
            <a:pPr marL="457200" lvl="0" indent="-228600" rtl="0">
              <a:spcBef>
                <a:spcPts val="0"/>
              </a:spcBef>
              <a:buChar char="●"/>
            </a:pPr>
            <a:r>
              <a:rPr lang="en"/>
              <a:t>Change </a:t>
            </a:r>
            <a:r>
              <a:rPr lang="en" b="1">
                <a:solidFill>
                  <a:srgbClr val="00FF00"/>
                </a:solidFill>
              </a:rPr>
              <a:t>Requests</a:t>
            </a:r>
          </a:p>
          <a:p>
            <a:pPr lvl="0" rtl="0">
              <a:spcBef>
                <a:spcPts val="0"/>
              </a:spcBef>
              <a:buNone/>
            </a:pPr>
            <a:endParaRPr b="1">
              <a:solidFill>
                <a:srgbClr val="00FF00"/>
              </a:solidFill>
            </a:endParaRPr>
          </a:p>
          <a:p>
            <a:pPr marL="457200" lvl="0" indent="-228600" rtl="0">
              <a:spcBef>
                <a:spcPts val="0"/>
              </a:spcBef>
              <a:buChar char="●"/>
            </a:pPr>
            <a:r>
              <a:rPr lang="en"/>
              <a:t>Scrum Guidance Body</a:t>
            </a:r>
          </a:p>
          <a:p>
            <a:pPr lvl="0" rtl="0">
              <a:spcBef>
                <a:spcPts val="0"/>
              </a:spcBef>
              <a:buNone/>
            </a:pPr>
            <a:endParaRPr/>
          </a:p>
          <a:p>
            <a:pPr marL="457200" lvl="0" indent="-228600" rtl="0">
              <a:spcBef>
                <a:spcPts val="0"/>
              </a:spcBef>
              <a:buChar char="●"/>
            </a:pPr>
            <a:r>
              <a:rPr lang="en"/>
              <a:t>Retrospect Sprint Meeting</a:t>
            </a:r>
          </a:p>
          <a:p>
            <a:pPr lvl="0" rtl="0">
              <a:spcBef>
                <a:spcPts val="0"/>
              </a:spcBef>
              <a:buNone/>
            </a:pPr>
            <a:endParaRPr/>
          </a:p>
          <a:p>
            <a:pPr marL="457200" lvl="0" indent="-228600">
              <a:spcBef>
                <a:spcPts val="0"/>
              </a:spcBef>
              <a:buChar char="●"/>
            </a:pPr>
            <a:r>
              <a:rPr lang="en"/>
              <a:t>Retrospect </a:t>
            </a:r>
            <a:r>
              <a:rPr lang="en" b="1">
                <a:solidFill>
                  <a:srgbClr val="00FF00"/>
                </a:solidFill>
              </a:rPr>
              <a:t>Project Meeting</a:t>
            </a:r>
          </a:p>
        </p:txBody>
      </p:sp>
      <p:pic>
        <p:nvPicPr>
          <p:cNvPr id="215" name="Shape 215" descr="15.jpg"/>
          <p:cNvPicPr preferRelativeResize="0"/>
          <p:nvPr/>
        </p:nvPicPr>
        <p:blipFill>
          <a:blip r:embed="rId3">
            <a:alphaModFix/>
          </a:blip>
          <a:stretch>
            <a:fillRect/>
          </a:stretch>
        </p:blipFill>
        <p:spPr>
          <a:xfrm>
            <a:off x="3468850" y="2343725"/>
            <a:ext cx="4715149" cy="2178999"/>
          </a:xfrm>
          <a:prstGeom prst="rect">
            <a:avLst/>
          </a:prstGeom>
          <a:noFill/>
          <a:ln>
            <a:noFill/>
          </a:ln>
        </p:spPr>
      </p:pic>
      <p:sp>
        <p:nvSpPr>
          <p:cNvPr id="216" name="Shape 216"/>
          <p:cNvSpPr txBox="1"/>
          <p:nvPr/>
        </p:nvSpPr>
        <p:spPr>
          <a:xfrm>
            <a:off x="962825" y="4636750"/>
            <a:ext cx="7119900" cy="4635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http://www.scrumguides.org/docs/scrumguide/v1/Scrum-Guide-US.pdf#zoom=100</a:t>
            </a:r>
          </a:p>
          <a:p>
            <a:pPr lvl="0" rtl="0">
              <a:lnSpc>
                <a:spcPct val="115000"/>
              </a:lnSpc>
              <a:spcBef>
                <a:spcPts val="0"/>
              </a:spcBef>
              <a:buClr>
                <a:schemeClr val="dk1"/>
              </a:buClr>
              <a:buSzPct val="91666"/>
              <a:buFont typeface="Arial"/>
              <a:buNone/>
            </a:pPr>
            <a:r>
              <a:rPr lang="en" sz="1200" u="sng">
                <a:solidFill>
                  <a:schemeClr val="hlink"/>
                </a:solidFill>
                <a:hlinkClick r:id="rId5"/>
              </a:rPr>
              <a:t>http://www.scrumstudy.com/scrum-empirical-process-control.asp</a:t>
            </a:r>
          </a:p>
          <a:p>
            <a:pPr lvl="0">
              <a:spcBef>
                <a:spcPts val="0"/>
              </a:spcBef>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p:nvPr/>
        </p:nvSpPr>
        <p:spPr>
          <a:xfrm>
            <a:off x="557425" y="240700"/>
            <a:ext cx="7195800" cy="544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Software Testing</a:t>
            </a:r>
          </a:p>
        </p:txBody>
      </p:sp>
      <p:sp>
        <p:nvSpPr>
          <p:cNvPr id="222" name="Shape 222"/>
          <p:cNvSpPr txBox="1"/>
          <p:nvPr/>
        </p:nvSpPr>
        <p:spPr>
          <a:xfrm>
            <a:off x="456075" y="950150"/>
            <a:ext cx="4940700" cy="3534600"/>
          </a:xfrm>
          <a:prstGeom prst="rect">
            <a:avLst/>
          </a:prstGeom>
          <a:noFill/>
          <a:ln>
            <a:noFill/>
          </a:ln>
        </p:spPr>
        <p:txBody>
          <a:bodyPr lIns="91425" tIns="91425" rIns="91425" bIns="91425" anchor="t" anchorCtr="0">
            <a:noAutofit/>
          </a:bodyPr>
          <a:lstStyle/>
          <a:p>
            <a:pPr lvl="0">
              <a:spcBef>
                <a:spcPts val="0"/>
              </a:spcBef>
              <a:buNone/>
            </a:pPr>
            <a:r>
              <a:rPr lang="en"/>
              <a:t>Testing is carried out by developer with </a:t>
            </a:r>
            <a:r>
              <a:rPr lang="en" b="1">
                <a:solidFill>
                  <a:schemeClr val="dk2"/>
                </a:solidFill>
              </a:rPr>
              <a:t>Unit Test.</a:t>
            </a:r>
          </a:p>
          <a:p>
            <a:pPr lvl="0">
              <a:spcBef>
                <a:spcPts val="0"/>
              </a:spcBef>
              <a:buNone/>
            </a:pPr>
            <a:endParaRPr/>
          </a:p>
          <a:p>
            <a:pPr lvl="0">
              <a:spcBef>
                <a:spcPts val="0"/>
              </a:spcBef>
              <a:buNone/>
            </a:pPr>
            <a:r>
              <a:rPr lang="en" b="1">
                <a:solidFill>
                  <a:schemeClr val="dk2"/>
                </a:solidFill>
              </a:rPr>
              <a:t>Product Owner</a:t>
            </a:r>
            <a:r>
              <a:rPr lang="en"/>
              <a:t> is also frequently involved in the testing process during each sprint.</a:t>
            </a:r>
          </a:p>
          <a:p>
            <a:pPr lvl="0">
              <a:spcBef>
                <a:spcPts val="0"/>
              </a:spcBef>
              <a:buNone/>
            </a:pPr>
            <a:endParaRPr/>
          </a:p>
          <a:p>
            <a:pPr lvl="0">
              <a:spcBef>
                <a:spcPts val="0"/>
              </a:spcBef>
              <a:buNone/>
            </a:pPr>
            <a:r>
              <a:rPr lang="en"/>
              <a:t>Some Scrum projects do have </a:t>
            </a:r>
            <a:r>
              <a:rPr lang="en" b="1">
                <a:solidFill>
                  <a:schemeClr val="dk2"/>
                </a:solidFill>
              </a:rPr>
              <a:t>dedicated test teams </a:t>
            </a:r>
            <a:r>
              <a:rPr lang="en"/>
              <a:t>depending on the nature and complexity of the project.</a:t>
            </a:r>
          </a:p>
          <a:p>
            <a:pPr lvl="0">
              <a:spcBef>
                <a:spcPts val="0"/>
              </a:spcBef>
              <a:buNone/>
            </a:pPr>
            <a:endParaRPr/>
          </a:p>
          <a:p>
            <a:pPr marL="457200" lvl="0" indent="-228600" rtl="0">
              <a:spcBef>
                <a:spcPts val="0"/>
              </a:spcBef>
              <a:buChar char="●"/>
            </a:pPr>
            <a:r>
              <a:rPr lang="en"/>
              <a:t>Identify the scenarios based on </a:t>
            </a:r>
            <a:r>
              <a:rPr lang="en" b="1">
                <a:solidFill>
                  <a:schemeClr val="dk2"/>
                </a:solidFill>
              </a:rPr>
              <a:t>requirement document</a:t>
            </a:r>
          </a:p>
          <a:p>
            <a:pPr lvl="0" rtl="0">
              <a:spcBef>
                <a:spcPts val="0"/>
              </a:spcBef>
              <a:buNone/>
            </a:pPr>
            <a:endParaRPr/>
          </a:p>
          <a:p>
            <a:pPr marL="457200" lvl="0" indent="-228600" rtl="0">
              <a:spcBef>
                <a:spcPts val="0"/>
              </a:spcBef>
              <a:buChar char="●"/>
            </a:pPr>
            <a:r>
              <a:rPr lang="en"/>
              <a:t>Obtain sign-off of test scenario document from </a:t>
            </a:r>
            <a:r>
              <a:rPr lang="en" b="1">
                <a:solidFill>
                  <a:schemeClr val="dk2"/>
                </a:solidFill>
              </a:rPr>
              <a:t>business owners</a:t>
            </a:r>
          </a:p>
          <a:p>
            <a:pPr lvl="0" rtl="0">
              <a:spcBef>
                <a:spcPts val="0"/>
              </a:spcBef>
              <a:buNone/>
            </a:pPr>
            <a:endParaRPr/>
          </a:p>
          <a:p>
            <a:pPr marL="457200" lvl="0" indent="-228600" rtl="0">
              <a:spcBef>
                <a:spcPts val="0"/>
              </a:spcBef>
              <a:buChar char="●"/>
            </a:pPr>
            <a:r>
              <a:rPr lang="en"/>
              <a:t>Write </a:t>
            </a:r>
            <a:r>
              <a:rPr lang="en" b="1">
                <a:solidFill>
                  <a:schemeClr val="dk2"/>
                </a:solidFill>
              </a:rPr>
              <a:t>test cases</a:t>
            </a:r>
            <a:r>
              <a:rPr lang="en"/>
              <a:t> for signed-off scenarios</a:t>
            </a:r>
          </a:p>
          <a:p>
            <a:pPr lvl="0" rtl="0">
              <a:spcBef>
                <a:spcPts val="0"/>
              </a:spcBef>
              <a:buNone/>
            </a:pPr>
            <a:endParaRPr/>
          </a:p>
          <a:p>
            <a:pPr marL="457200" lvl="0" indent="-228600" rtl="0">
              <a:spcBef>
                <a:spcPts val="0"/>
              </a:spcBef>
              <a:buChar char="●"/>
            </a:pPr>
            <a:r>
              <a:rPr lang="en"/>
              <a:t>For each sprint </a:t>
            </a:r>
            <a:r>
              <a:rPr lang="en" b="1">
                <a:solidFill>
                  <a:schemeClr val="dk2"/>
                </a:solidFill>
              </a:rPr>
              <a:t>identify</a:t>
            </a:r>
            <a:r>
              <a:rPr lang="en"/>
              <a:t> set of test cases.</a:t>
            </a:r>
          </a:p>
        </p:txBody>
      </p:sp>
      <p:pic>
        <p:nvPicPr>
          <p:cNvPr id="223" name="Shape 223" descr="16.jpg"/>
          <p:cNvPicPr preferRelativeResize="0"/>
          <p:nvPr/>
        </p:nvPicPr>
        <p:blipFill>
          <a:blip r:embed="rId3">
            <a:alphaModFix/>
          </a:blip>
          <a:stretch>
            <a:fillRect/>
          </a:stretch>
        </p:blipFill>
        <p:spPr>
          <a:xfrm>
            <a:off x="5396775" y="607875"/>
            <a:ext cx="3493474" cy="3927749"/>
          </a:xfrm>
          <a:prstGeom prst="rect">
            <a:avLst/>
          </a:prstGeom>
          <a:noFill/>
          <a:ln>
            <a:noFill/>
          </a:ln>
        </p:spPr>
      </p:pic>
      <p:sp>
        <p:nvSpPr>
          <p:cNvPr id="224" name="Shape 224"/>
          <p:cNvSpPr txBox="1"/>
          <p:nvPr/>
        </p:nvSpPr>
        <p:spPr>
          <a:xfrm>
            <a:off x="1069050" y="4535625"/>
            <a:ext cx="7005900" cy="2913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http://www.guru99.com/scrum-testing-a-beginner-s-guide.html</a:t>
            </a:r>
          </a:p>
          <a:p>
            <a:pPr lvl="0" rtl="0">
              <a:lnSpc>
                <a:spcPct val="115000"/>
              </a:lnSpc>
              <a:spcBef>
                <a:spcPts val="0"/>
              </a:spcBef>
              <a:buClr>
                <a:schemeClr val="dk1"/>
              </a:buClr>
              <a:buSzPct val="91666"/>
              <a:buFont typeface="Arial"/>
              <a:buNone/>
            </a:pPr>
            <a:r>
              <a:rPr lang="en" sz="1200" u="sng">
                <a:solidFill>
                  <a:schemeClr val="hlink"/>
                </a:solidFill>
                <a:hlinkClick r:id="rId5"/>
              </a:rPr>
              <a:t>https://anuradhaagarwal.wordpress.com/2010/07/20/scrum-testing-methodology/</a:t>
            </a:r>
          </a:p>
          <a:p>
            <a:pPr lvl="0">
              <a:spcBef>
                <a:spcPts val="0"/>
              </a:spcBef>
              <a:buNone/>
            </a:pP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p:nvPr/>
        </p:nvSpPr>
        <p:spPr>
          <a:xfrm>
            <a:off x="899475" y="253375"/>
            <a:ext cx="5662800" cy="6714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Software Quality Issues</a:t>
            </a:r>
          </a:p>
        </p:txBody>
      </p:sp>
      <p:sp>
        <p:nvSpPr>
          <p:cNvPr id="230" name="Shape 230"/>
          <p:cNvSpPr txBox="1"/>
          <p:nvPr/>
        </p:nvSpPr>
        <p:spPr>
          <a:xfrm>
            <a:off x="595425" y="912150"/>
            <a:ext cx="4446600" cy="3762600"/>
          </a:xfrm>
          <a:prstGeom prst="rect">
            <a:avLst/>
          </a:prstGeom>
          <a:noFill/>
          <a:ln>
            <a:noFill/>
          </a:ln>
        </p:spPr>
        <p:txBody>
          <a:bodyPr lIns="91425" tIns="91425" rIns="91425" bIns="91425" anchor="t" anchorCtr="0">
            <a:noAutofit/>
          </a:bodyPr>
          <a:lstStyle/>
          <a:p>
            <a:pPr marL="457200" lvl="0" indent="-228600" rtl="0">
              <a:lnSpc>
                <a:spcPct val="150000"/>
              </a:lnSpc>
              <a:spcBef>
                <a:spcPts val="0"/>
              </a:spcBef>
              <a:buAutoNum type="arabicPeriod"/>
            </a:pPr>
            <a:r>
              <a:rPr lang="en"/>
              <a:t>Quality items Pileup</a:t>
            </a:r>
          </a:p>
          <a:p>
            <a:pPr marL="457200" lvl="0" indent="-228600" rtl="0">
              <a:lnSpc>
                <a:spcPct val="150000"/>
              </a:lnSpc>
              <a:spcBef>
                <a:spcPts val="0"/>
              </a:spcBef>
              <a:buAutoNum type="arabicPeriod"/>
            </a:pPr>
            <a:r>
              <a:rPr lang="en"/>
              <a:t>Module Integration Issues</a:t>
            </a:r>
          </a:p>
          <a:p>
            <a:pPr marL="457200" lvl="0" indent="-228600" rtl="0">
              <a:lnSpc>
                <a:spcPct val="150000"/>
              </a:lnSpc>
              <a:spcBef>
                <a:spcPts val="0"/>
              </a:spcBef>
              <a:buAutoNum type="arabicPeriod"/>
            </a:pPr>
            <a:r>
              <a:rPr lang="en"/>
              <a:t>Code Quality</a:t>
            </a:r>
          </a:p>
          <a:p>
            <a:pPr marL="457200" lvl="0" indent="-228600" rtl="0">
              <a:lnSpc>
                <a:spcPct val="150000"/>
              </a:lnSpc>
              <a:spcBef>
                <a:spcPts val="0"/>
              </a:spcBef>
              <a:buAutoNum type="arabicPeriod"/>
            </a:pPr>
            <a:r>
              <a:rPr lang="en"/>
              <a:t>Disruption in Team Work</a:t>
            </a:r>
          </a:p>
          <a:p>
            <a:pPr marL="457200" lvl="0" indent="-228600" rtl="0">
              <a:lnSpc>
                <a:spcPct val="150000"/>
              </a:lnSpc>
              <a:spcBef>
                <a:spcPts val="0"/>
              </a:spcBef>
              <a:buAutoNum type="arabicPeriod"/>
            </a:pPr>
            <a:r>
              <a:rPr lang="en"/>
              <a:t>Sprint Duration</a:t>
            </a:r>
          </a:p>
          <a:p>
            <a:pPr marL="457200" lvl="0" indent="-228600" rtl="0">
              <a:lnSpc>
                <a:spcPct val="150000"/>
              </a:lnSpc>
              <a:spcBef>
                <a:spcPts val="0"/>
              </a:spcBef>
              <a:buAutoNum type="arabicPeriod"/>
            </a:pPr>
            <a:r>
              <a:rPr lang="en"/>
              <a:t>Lack of Scrum Testing</a:t>
            </a:r>
          </a:p>
          <a:p>
            <a:pPr marL="457200" lvl="0" indent="-228600" rtl="0">
              <a:lnSpc>
                <a:spcPct val="150000"/>
              </a:lnSpc>
              <a:spcBef>
                <a:spcPts val="0"/>
              </a:spcBef>
              <a:buAutoNum type="arabicPeriod"/>
            </a:pPr>
            <a:r>
              <a:rPr lang="en"/>
              <a:t>Release Process</a:t>
            </a:r>
          </a:p>
          <a:p>
            <a:pPr marL="457200" lvl="0" indent="-228600" rtl="0">
              <a:lnSpc>
                <a:spcPct val="150000"/>
              </a:lnSpc>
              <a:spcBef>
                <a:spcPts val="0"/>
              </a:spcBef>
              <a:buAutoNum type="arabicPeriod"/>
            </a:pPr>
            <a:r>
              <a:rPr lang="en"/>
              <a:t>Backlog Management</a:t>
            </a:r>
          </a:p>
        </p:txBody>
      </p:sp>
      <p:pic>
        <p:nvPicPr>
          <p:cNvPr id="231" name="Shape 231" descr="17.jpg"/>
          <p:cNvPicPr preferRelativeResize="0"/>
          <p:nvPr/>
        </p:nvPicPr>
        <p:blipFill>
          <a:blip r:embed="rId3">
            <a:alphaModFix/>
          </a:blip>
          <a:stretch>
            <a:fillRect/>
          </a:stretch>
        </p:blipFill>
        <p:spPr>
          <a:xfrm>
            <a:off x="3990649" y="1039175"/>
            <a:ext cx="4620900" cy="2482724"/>
          </a:xfrm>
          <a:prstGeom prst="rect">
            <a:avLst/>
          </a:prstGeom>
          <a:noFill/>
          <a:ln>
            <a:noFill/>
          </a:ln>
        </p:spPr>
      </p:pic>
      <p:sp>
        <p:nvSpPr>
          <p:cNvPr id="232" name="Shape 232"/>
          <p:cNvSpPr txBox="1"/>
          <p:nvPr/>
        </p:nvSpPr>
        <p:spPr>
          <a:xfrm>
            <a:off x="1178200" y="4446725"/>
            <a:ext cx="6879000" cy="443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http://www.ijser.org/researchpaper/Issues-and-Challenges-in-Scrum-Implementation.pdf</a:t>
            </a:r>
          </a:p>
          <a:p>
            <a:pPr lvl="0">
              <a:spcBef>
                <a:spcPts val="0"/>
              </a:spcBef>
              <a:buNone/>
            </a:pP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dirty="0">
              <a:solidFill>
                <a:schemeClr val="hlink"/>
              </a:solidFill>
              <a:latin typeface="Arial"/>
              <a:ea typeface="Arial"/>
              <a:cs typeface="Arial"/>
              <a:sym typeface="Arial"/>
            </a:endParaRPr>
          </a:p>
          <a:p>
            <a:pPr marL="914400" marR="0" lvl="0" indent="0" algn="l" rtl="0">
              <a:lnSpc>
                <a:spcPct val="90000"/>
              </a:lnSpc>
              <a:spcBef>
                <a:spcPts val="560"/>
              </a:spcBef>
              <a:spcAft>
                <a:spcPts val="0"/>
              </a:spcAft>
              <a:buClr>
                <a:srgbClr val="0000FF"/>
              </a:buClr>
              <a:buSzPct val="25000"/>
              <a:buFont typeface="Noto Sans Symbols"/>
              <a:buNone/>
            </a:pPr>
            <a:r>
              <a:rPr lang="en" sz="2800" b="1" dirty="0">
                <a:solidFill>
                  <a:srgbClr val="0000FF"/>
                </a:solidFill>
              </a:rPr>
              <a:t>3</a:t>
            </a:r>
            <a:r>
              <a:rPr lang="en" sz="2800" b="1" i="0" u="none" dirty="0">
                <a:solidFill>
                  <a:srgbClr val="0000FF"/>
                </a:solidFill>
                <a:latin typeface="Arial"/>
                <a:ea typeface="Arial"/>
                <a:cs typeface="Arial"/>
                <a:sym typeface="Arial"/>
              </a:rPr>
              <a:t>. </a:t>
            </a:r>
            <a:r>
              <a:rPr lang="en" sz="2800" b="1" dirty="0">
                <a:solidFill>
                  <a:srgbClr val="0000FF"/>
                </a:solidFill>
              </a:rPr>
              <a:t>Scrum Team Members, 	  Roles of Scrum Team Members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p:nvPr/>
        </p:nvSpPr>
        <p:spPr>
          <a:xfrm>
            <a:off x="405400" y="126675"/>
            <a:ext cx="8082600" cy="5574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Team Members and Roles of Team Members</a:t>
            </a:r>
          </a:p>
          <a:p>
            <a:pPr lvl="0">
              <a:spcBef>
                <a:spcPts val="0"/>
              </a:spcBef>
              <a:buNone/>
            </a:pPr>
            <a:endParaRPr/>
          </a:p>
        </p:txBody>
      </p:sp>
      <p:sp>
        <p:nvSpPr>
          <p:cNvPr id="243" name="Shape 243"/>
          <p:cNvSpPr txBox="1"/>
          <p:nvPr/>
        </p:nvSpPr>
        <p:spPr>
          <a:xfrm>
            <a:off x="595425" y="861475"/>
            <a:ext cx="3167100" cy="1570800"/>
          </a:xfrm>
          <a:prstGeom prst="rect">
            <a:avLst/>
          </a:prstGeom>
          <a:noFill/>
          <a:ln>
            <a:noFill/>
          </a:ln>
        </p:spPr>
        <p:txBody>
          <a:bodyPr lIns="91425" tIns="91425" rIns="91425" bIns="91425" anchor="t" anchorCtr="0">
            <a:noAutofit/>
          </a:bodyPr>
          <a:lstStyle/>
          <a:p>
            <a:pPr lvl="0">
              <a:spcBef>
                <a:spcPts val="0"/>
              </a:spcBef>
              <a:buNone/>
            </a:pPr>
            <a:r>
              <a:rPr lang="en"/>
              <a:t>Scrum Team consists of:</a:t>
            </a:r>
          </a:p>
          <a:p>
            <a:pPr marL="457200" lvl="0" indent="-228600" rtl="0">
              <a:lnSpc>
                <a:spcPct val="115000"/>
              </a:lnSpc>
              <a:spcBef>
                <a:spcPts val="0"/>
              </a:spcBef>
              <a:buChar char="●"/>
            </a:pPr>
            <a:r>
              <a:rPr lang="en"/>
              <a:t>Product Owner</a:t>
            </a:r>
          </a:p>
          <a:p>
            <a:pPr marL="457200" lvl="0" indent="-228600" rtl="0">
              <a:lnSpc>
                <a:spcPct val="115000"/>
              </a:lnSpc>
              <a:spcBef>
                <a:spcPts val="0"/>
              </a:spcBef>
              <a:buChar char="●"/>
            </a:pPr>
            <a:r>
              <a:rPr lang="en"/>
              <a:t>Development Team</a:t>
            </a:r>
          </a:p>
          <a:p>
            <a:pPr marL="457200" lvl="0" indent="-228600" rtl="0">
              <a:lnSpc>
                <a:spcPct val="115000"/>
              </a:lnSpc>
              <a:spcBef>
                <a:spcPts val="0"/>
              </a:spcBef>
              <a:buChar char="●"/>
            </a:pPr>
            <a:r>
              <a:rPr lang="en"/>
              <a:t>Scrum Master</a:t>
            </a:r>
          </a:p>
          <a:p>
            <a:pPr lvl="0" rtl="0">
              <a:spcBef>
                <a:spcPts val="0"/>
              </a:spcBef>
              <a:buNone/>
            </a:pPr>
            <a:endParaRPr/>
          </a:p>
          <a:p>
            <a:pPr lvl="0" rtl="0">
              <a:spcBef>
                <a:spcPts val="0"/>
              </a:spcBef>
              <a:buNone/>
            </a:pPr>
            <a:r>
              <a:rPr lang="en"/>
              <a:t>Scrum Teams are </a:t>
            </a:r>
            <a:r>
              <a:rPr lang="en" b="1">
                <a:solidFill>
                  <a:srgbClr val="FF9900"/>
                </a:solidFill>
              </a:rPr>
              <a:t>self-organizing </a:t>
            </a:r>
          </a:p>
          <a:p>
            <a:pPr lvl="0" rtl="0">
              <a:spcBef>
                <a:spcPts val="0"/>
              </a:spcBef>
              <a:buNone/>
            </a:pPr>
            <a:r>
              <a:rPr lang="en" b="1">
                <a:solidFill>
                  <a:srgbClr val="FF9900"/>
                </a:solidFill>
              </a:rPr>
              <a:t>and cross-functional</a:t>
            </a:r>
          </a:p>
        </p:txBody>
      </p:sp>
      <p:pic>
        <p:nvPicPr>
          <p:cNvPr id="244" name="Shape 244" descr="18.jpg"/>
          <p:cNvPicPr preferRelativeResize="0"/>
          <p:nvPr/>
        </p:nvPicPr>
        <p:blipFill>
          <a:blip r:embed="rId3">
            <a:alphaModFix/>
          </a:blip>
          <a:stretch>
            <a:fillRect/>
          </a:stretch>
        </p:blipFill>
        <p:spPr>
          <a:xfrm>
            <a:off x="3914925" y="836475"/>
            <a:ext cx="5076674" cy="3913269"/>
          </a:xfrm>
          <a:prstGeom prst="rect">
            <a:avLst/>
          </a:prstGeom>
          <a:noFill/>
          <a:ln>
            <a:noFill/>
          </a:ln>
        </p:spPr>
      </p:pic>
      <p:sp>
        <p:nvSpPr>
          <p:cNvPr id="245" name="Shape 245"/>
          <p:cNvSpPr txBox="1"/>
          <p:nvPr/>
        </p:nvSpPr>
        <p:spPr>
          <a:xfrm>
            <a:off x="570100" y="2711100"/>
            <a:ext cx="3344700" cy="2128500"/>
          </a:xfrm>
          <a:prstGeom prst="rect">
            <a:avLst/>
          </a:prstGeom>
          <a:noFill/>
          <a:ln>
            <a:noFill/>
          </a:ln>
        </p:spPr>
        <p:txBody>
          <a:bodyPr lIns="91425" tIns="91425" rIns="91425" bIns="91425" anchor="t" anchorCtr="0">
            <a:noAutofit/>
          </a:bodyPr>
          <a:lstStyle/>
          <a:p>
            <a:pPr lvl="0">
              <a:spcBef>
                <a:spcPts val="0"/>
              </a:spcBef>
              <a:buNone/>
            </a:pPr>
            <a:r>
              <a:rPr lang="en" b="1">
                <a:solidFill>
                  <a:srgbClr val="4A86E8"/>
                </a:solidFill>
              </a:rPr>
              <a:t>Self-organizing teams</a:t>
            </a:r>
            <a:r>
              <a:rPr lang="en"/>
              <a:t> choose how best to accomplish their work, rather than being directed by others outside the team.</a:t>
            </a:r>
          </a:p>
          <a:p>
            <a:pPr lvl="0">
              <a:spcBef>
                <a:spcPts val="0"/>
              </a:spcBef>
              <a:buNone/>
            </a:pPr>
            <a:endParaRPr/>
          </a:p>
          <a:p>
            <a:pPr lvl="0">
              <a:spcBef>
                <a:spcPts val="0"/>
              </a:spcBef>
              <a:buNone/>
            </a:pPr>
            <a:r>
              <a:rPr lang="en" b="1">
                <a:solidFill>
                  <a:srgbClr val="4A86E8"/>
                </a:solidFill>
              </a:rPr>
              <a:t>Cross-functional teams</a:t>
            </a:r>
            <a:r>
              <a:rPr lang="en"/>
              <a:t> have all competencies needed to accomplish the work without depending on others not part of the team.</a:t>
            </a:r>
          </a:p>
        </p:txBody>
      </p:sp>
      <p:sp>
        <p:nvSpPr>
          <p:cNvPr id="246" name="Shape 246"/>
          <p:cNvSpPr txBox="1"/>
          <p:nvPr/>
        </p:nvSpPr>
        <p:spPr>
          <a:xfrm>
            <a:off x="1259150" y="4749750"/>
            <a:ext cx="7639200" cy="354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http://www.scrumguides.org/docs/scrumguide/v1/Scrum-Guide-US.pdf#zoom=100</a:t>
            </a:r>
            <a:r>
              <a:rPr lang="en" sz="1200">
                <a:solidFill>
                  <a:schemeClr val="dk1"/>
                </a:solidFill>
              </a:rPr>
              <a:t> </a:t>
            </a:r>
          </a:p>
          <a:p>
            <a:pPr lvl="0">
              <a:spcBef>
                <a:spcPts val="0"/>
              </a:spcBef>
              <a:buNone/>
            </a:pP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p:nvPr/>
        </p:nvSpPr>
        <p:spPr>
          <a:xfrm>
            <a:off x="139350" y="215375"/>
            <a:ext cx="8855400" cy="5193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Team Members and Roles of Team Members (Cont.)</a:t>
            </a:r>
          </a:p>
          <a:p>
            <a:pPr lvl="0">
              <a:spcBef>
                <a:spcPts val="0"/>
              </a:spcBef>
              <a:buClr>
                <a:schemeClr val="dk1"/>
              </a:buClr>
              <a:buFont typeface="Arial"/>
              <a:buNone/>
            </a:pPr>
            <a:endParaRPr>
              <a:solidFill>
                <a:schemeClr val="dk1"/>
              </a:solidFill>
            </a:endParaRPr>
          </a:p>
        </p:txBody>
      </p:sp>
      <p:sp>
        <p:nvSpPr>
          <p:cNvPr id="252" name="Shape 252"/>
          <p:cNvSpPr txBox="1"/>
          <p:nvPr/>
        </p:nvSpPr>
        <p:spPr>
          <a:xfrm>
            <a:off x="304050" y="734675"/>
            <a:ext cx="8424600" cy="39654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Product Owner:</a:t>
            </a:r>
          </a:p>
          <a:p>
            <a:pPr marL="457200" lvl="0" indent="-228600" rtl="0">
              <a:lnSpc>
                <a:spcPct val="115000"/>
              </a:lnSpc>
              <a:spcBef>
                <a:spcPts val="0"/>
              </a:spcBef>
              <a:buChar char="●"/>
            </a:pPr>
            <a:r>
              <a:rPr lang="en"/>
              <a:t>Shares </a:t>
            </a:r>
            <a:r>
              <a:rPr lang="en" b="1">
                <a:solidFill>
                  <a:schemeClr val="accent2"/>
                </a:solidFill>
              </a:rPr>
              <a:t>vision</a:t>
            </a:r>
            <a:r>
              <a:rPr lang="en"/>
              <a:t> of the Project</a:t>
            </a:r>
          </a:p>
          <a:p>
            <a:pPr marL="457200" lvl="0" indent="-228600" rtl="0">
              <a:lnSpc>
                <a:spcPct val="115000"/>
              </a:lnSpc>
              <a:spcBef>
                <a:spcPts val="0"/>
              </a:spcBef>
              <a:buChar char="●"/>
            </a:pPr>
            <a:r>
              <a:rPr lang="en"/>
              <a:t>Responsible for</a:t>
            </a:r>
            <a:r>
              <a:rPr lang="en" b="1">
                <a:solidFill>
                  <a:schemeClr val="accent2"/>
                </a:solidFill>
              </a:rPr>
              <a:t> maximizing the value</a:t>
            </a:r>
            <a:r>
              <a:rPr lang="en"/>
              <a:t> of the product</a:t>
            </a:r>
          </a:p>
          <a:p>
            <a:pPr marL="457200" lvl="0" indent="-228600" rtl="0">
              <a:lnSpc>
                <a:spcPct val="115000"/>
              </a:lnSpc>
              <a:spcBef>
                <a:spcPts val="0"/>
              </a:spcBef>
              <a:buChar char="●"/>
            </a:pPr>
            <a:r>
              <a:rPr lang="en"/>
              <a:t>Responsible for </a:t>
            </a:r>
            <a:r>
              <a:rPr lang="en" b="1">
                <a:solidFill>
                  <a:schemeClr val="accent2"/>
                </a:solidFill>
              </a:rPr>
              <a:t>commercial success</a:t>
            </a:r>
            <a:r>
              <a:rPr lang="en"/>
              <a:t> of the product</a:t>
            </a:r>
          </a:p>
          <a:p>
            <a:pPr marL="457200" lvl="0" indent="-228600" rtl="0">
              <a:lnSpc>
                <a:spcPct val="115000"/>
              </a:lnSpc>
              <a:spcBef>
                <a:spcPts val="0"/>
              </a:spcBef>
              <a:buChar char="●"/>
            </a:pPr>
            <a:r>
              <a:rPr lang="en"/>
              <a:t>Must know what the </a:t>
            </a:r>
            <a:r>
              <a:rPr lang="en" b="1">
                <a:solidFill>
                  <a:schemeClr val="accent2"/>
                </a:solidFill>
              </a:rPr>
              <a:t>customer needs</a:t>
            </a:r>
          </a:p>
          <a:p>
            <a:pPr marL="457200" lvl="0" indent="-228600" rtl="0">
              <a:lnSpc>
                <a:spcPct val="115000"/>
              </a:lnSpc>
              <a:spcBef>
                <a:spcPts val="0"/>
              </a:spcBef>
              <a:buChar char="●"/>
            </a:pPr>
            <a:r>
              <a:rPr lang="en"/>
              <a:t>Translates requirements into the </a:t>
            </a:r>
            <a:r>
              <a:rPr lang="en" b="1">
                <a:solidFill>
                  <a:schemeClr val="accent2"/>
                </a:solidFill>
              </a:rPr>
              <a:t>product backlog</a:t>
            </a:r>
          </a:p>
          <a:p>
            <a:pPr marL="457200" lvl="0" indent="-228600" rtl="0">
              <a:lnSpc>
                <a:spcPct val="115000"/>
              </a:lnSpc>
              <a:spcBef>
                <a:spcPts val="0"/>
              </a:spcBef>
              <a:buChar char="●"/>
            </a:pPr>
            <a:r>
              <a:rPr lang="en"/>
              <a:t>Manages </a:t>
            </a:r>
            <a:r>
              <a:rPr lang="en" b="1">
                <a:solidFill>
                  <a:schemeClr val="accent2"/>
                </a:solidFill>
              </a:rPr>
              <a:t>end-user</a:t>
            </a:r>
            <a:r>
              <a:rPr lang="en"/>
              <a:t> (or customer)  expectations and budget (ROI)</a:t>
            </a:r>
          </a:p>
          <a:p>
            <a:pPr marL="457200" lvl="0" indent="-228600" rtl="0">
              <a:lnSpc>
                <a:spcPct val="115000"/>
              </a:lnSpc>
              <a:spcBef>
                <a:spcPts val="0"/>
              </a:spcBef>
              <a:buChar char="●"/>
            </a:pPr>
            <a:r>
              <a:rPr lang="en" b="1">
                <a:solidFill>
                  <a:schemeClr val="accent2"/>
                </a:solidFill>
              </a:rPr>
              <a:t>Maintains</a:t>
            </a:r>
            <a:r>
              <a:rPr lang="en"/>
              <a:t> the Product Backlog</a:t>
            </a:r>
          </a:p>
          <a:p>
            <a:pPr marL="457200" lvl="0" indent="-228600" rtl="0">
              <a:lnSpc>
                <a:spcPct val="115000"/>
              </a:lnSpc>
              <a:spcBef>
                <a:spcPts val="0"/>
              </a:spcBef>
              <a:buChar char="●"/>
            </a:pPr>
            <a:r>
              <a:rPr lang="en" b="1">
                <a:solidFill>
                  <a:schemeClr val="accent2"/>
                </a:solidFill>
              </a:rPr>
              <a:t>Prioritizes </a:t>
            </a:r>
            <a:r>
              <a:rPr lang="en"/>
              <a:t>the functionalities to be built</a:t>
            </a:r>
          </a:p>
          <a:p>
            <a:pPr marL="457200" lvl="0" indent="-228600" rtl="0">
              <a:lnSpc>
                <a:spcPct val="115000"/>
              </a:lnSpc>
              <a:spcBef>
                <a:spcPts val="0"/>
              </a:spcBef>
              <a:buChar char="●"/>
            </a:pPr>
            <a:r>
              <a:rPr lang="en"/>
              <a:t>Takes</a:t>
            </a:r>
            <a:r>
              <a:rPr lang="en" b="1">
                <a:solidFill>
                  <a:schemeClr val="accent2"/>
                </a:solidFill>
              </a:rPr>
              <a:t> key decisions</a:t>
            </a:r>
            <a:r>
              <a:rPr lang="en"/>
              <a:t> on behalf of the team or the project</a:t>
            </a:r>
          </a:p>
          <a:p>
            <a:pPr lvl="0" rtl="0">
              <a:spcBef>
                <a:spcPts val="0"/>
              </a:spcBef>
              <a:buNone/>
            </a:pPr>
            <a:endParaRPr/>
          </a:p>
          <a:p>
            <a:pPr lvl="0" rtl="0">
              <a:spcBef>
                <a:spcPts val="0"/>
              </a:spcBef>
              <a:buNone/>
            </a:pPr>
            <a:r>
              <a:rPr lang="en" b="1">
                <a:solidFill>
                  <a:srgbClr val="FF0000"/>
                </a:solidFill>
              </a:rPr>
              <a:t>Development Team:</a:t>
            </a:r>
          </a:p>
          <a:p>
            <a:pPr marL="457200" lvl="0" indent="-228600" rtl="0">
              <a:lnSpc>
                <a:spcPct val="115000"/>
              </a:lnSpc>
              <a:spcBef>
                <a:spcPts val="0"/>
              </a:spcBef>
              <a:buChar char="●"/>
            </a:pPr>
            <a:r>
              <a:rPr lang="en"/>
              <a:t>Team members decide how to </a:t>
            </a:r>
            <a:r>
              <a:rPr lang="en" b="1">
                <a:solidFill>
                  <a:schemeClr val="accent2"/>
                </a:solidFill>
              </a:rPr>
              <a:t>break work into tasks</a:t>
            </a:r>
          </a:p>
          <a:p>
            <a:pPr marL="457200" lvl="0" indent="-228600" rtl="0">
              <a:lnSpc>
                <a:spcPct val="115000"/>
              </a:lnSpc>
              <a:spcBef>
                <a:spcPts val="0"/>
              </a:spcBef>
              <a:buChar char="●"/>
            </a:pPr>
            <a:r>
              <a:rPr lang="en"/>
              <a:t>How to allocate </a:t>
            </a:r>
            <a:r>
              <a:rPr lang="en" b="1">
                <a:solidFill>
                  <a:schemeClr val="accent2"/>
                </a:solidFill>
              </a:rPr>
              <a:t>tasks to individuals</a:t>
            </a:r>
            <a:r>
              <a:rPr lang="en"/>
              <a:t>, throughout the Sprint</a:t>
            </a:r>
          </a:p>
          <a:p>
            <a:pPr marL="457200" lvl="0" indent="-228600" rtl="0">
              <a:lnSpc>
                <a:spcPct val="115000"/>
              </a:lnSpc>
              <a:spcBef>
                <a:spcPts val="0"/>
              </a:spcBef>
              <a:buChar char="●"/>
            </a:pPr>
            <a:r>
              <a:rPr lang="en"/>
              <a:t>Consists of professionals who do the work of delivering a potentially releasable increment of “Done” product at the end of each Sprint</a:t>
            </a:r>
          </a:p>
          <a:p>
            <a:pPr marL="457200" lvl="0" indent="-228600">
              <a:lnSpc>
                <a:spcPct val="115000"/>
              </a:lnSpc>
              <a:spcBef>
                <a:spcPts val="0"/>
              </a:spcBef>
              <a:buChar char="●"/>
            </a:pPr>
            <a:r>
              <a:rPr lang="en"/>
              <a:t>Only </a:t>
            </a:r>
            <a:r>
              <a:rPr lang="en" b="1">
                <a:solidFill>
                  <a:schemeClr val="accent2"/>
                </a:solidFill>
              </a:rPr>
              <a:t>members </a:t>
            </a:r>
            <a:r>
              <a:rPr lang="en"/>
              <a:t>of the Development Team create the increment</a:t>
            </a:r>
          </a:p>
        </p:txBody>
      </p:sp>
      <p:sp>
        <p:nvSpPr>
          <p:cNvPr id="253" name="Shape 253"/>
          <p:cNvSpPr txBox="1"/>
          <p:nvPr/>
        </p:nvSpPr>
        <p:spPr>
          <a:xfrm>
            <a:off x="1646900" y="4788775"/>
            <a:ext cx="7930500" cy="202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https://www.cprime.com/resources/what-is-agile-what-is-scrum/</a:t>
            </a:r>
          </a:p>
          <a:p>
            <a:pPr lvl="0">
              <a:spcBef>
                <a:spcPts val="0"/>
              </a:spcBef>
              <a:buNone/>
            </a:pP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p:nvPr/>
        </p:nvSpPr>
        <p:spPr>
          <a:xfrm>
            <a:off x="139350" y="215375"/>
            <a:ext cx="8855400" cy="5193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Team Members and Roles of Team Members (Cont.)</a:t>
            </a:r>
          </a:p>
          <a:p>
            <a:pPr lvl="0" rtl="0">
              <a:spcBef>
                <a:spcPts val="0"/>
              </a:spcBef>
              <a:buNone/>
            </a:pPr>
            <a:endParaRPr>
              <a:solidFill>
                <a:schemeClr val="dk1"/>
              </a:solidFill>
            </a:endParaRPr>
          </a:p>
        </p:txBody>
      </p:sp>
      <p:sp>
        <p:nvSpPr>
          <p:cNvPr id="259" name="Shape 259"/>
          <p:cNvSpPr txBox="1"/>
          <p:nvPr/>
        </p:nvSpPr>
        <p:spPr>
          <a:xfrm>
            <a:off x="304050" y="734675"/>
            <a:ext cx="8424600" cy="39654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FF0000"/>
                </a:solidFill>
              </a:rPr>
              <a:t>Scrum Master:</a:t>
            </a:r>
          </a:p>
          <a:p>
            <a:pPr marL="457200" lvl="0" indent="-228600" rtl="0">
              <a:lnSpc>
                <a:spcPct val="115000"/>
              </a:lnSpc>
              <a:spcBef>
                <a:spcPts val="0"/>
              </a:spcBef>
              <a:buChar char="●"/>
            </a:pPr>
            <a:r>
              <a:rPr lang="en"/>
              <a:t>Scrum master is a </a:t>
            </a:r>
            <a:r>
              <a:rPr lang="en" b="1">
                <a:solidFill>
                  <a:schemeClr val="dk2"/>
                </a:solidFill>
              </a:rPr>
              <a:t>coach</a:t>
            </a:r>
            <a:r>
              <a:rPr lang="en"/>
              <a:t> not a boss</a:t>
            </a:r>
          </a:p>
          <a:p>
            <a:pPr marL="457200" lvl="0" indent="-228600" rtl="0">
              <a:lnSpc>
                <a:spcPct val="115000"/>
              </a:lnSpc>
              <a:spcBef>
                <a:spcPts val="0"/>
              </a:spcBef>
              <a:buChar char="●"/>
            </a:pPr>
            <a:r>
              <a:rPr lang="en"/>
              <a:t>Has</a:t>
            </a:r>
            <a:r>
              <a:rPr lang="en" b="1">
                <a:solidFill>
                  <a:schemeClr val="dk2"/>
                </a:solidFill>
              </a:rPr>
              <a:t> no authority</a:t>
            </a:r>
            <a:r>
              <a:rPr lang="en"/>
              <a:t> over the team</a:t>
            </a:r>
          </a:p>
          <a:p>
            <a:pPr marL="457200" lvl="0" indent="-228600" rtl="0">
              <a:lnSpc>
                <a:spcPct val="115000"/>
              </a:lnSpc>
              <a:spcBef>
                <a:spcPts val="0"/>
              </a:spcBef>
              <a:buChar char="●"/>
            </a:pPr>
            <a:r>
              <a:rPr lang="en"/>
              <a:t>Scrum master also makes sure the team is </a:t>
            </a:r>
            <a:r>
              <a:rPr lang="en" b="1">
                <a:solidFill>
                  <a:schemeClr val="dk2"/>
                </a:solidFill>
              </a:rPr>
              <a:t>communicating well</a:t>
            </a:r>
            <a:r>
              <a:rPr lang="en"/>
              <a:t> and using the framework to its greatest effect</a:t>
            </a:r>
          </a:p>
          <a:p>
            <a:pPr marL="457200" lvl="0" indent="-228600" rtl="0">
              <a:lnSpc>
                <a:spcPct val="115000"/>
              </a:lnSpc>
              <a:spcBef>
                <a:spcPts val="0"/>
              </a:spcBef>
              <a:buChar char="●"/>
            </a:pPr>
            <a:r>
              <a:rPr lang="en" b="1">
                <a:solidFill>
                  <a:schemeClr val="dk2"/>
                </a:solidFill>
              </a:rPr>
              <a:t>Removing the barriers</a:t>
            </a:r>
            <a:r>
              <a:rPr lang="en"/>
              <a:t> between the development Team and the Product Owner so that the Product Owner directly drives development</a:t>
            </a:r>
          </a:p>
          <a:p>
            <a:pPr marL="457200" lvl="0" indent="-228600" rtl="0">
              <a:lnSpc>
                <a:spcPct val="115000"/>
              </a:lnSpc>
              <a:spcBef>
                <a:spcPts val="0"/>
              </a:spcBef>
              <a:buChar char="●"/>
            </a:pPr>
            <a:r>
              <a:rPr lang="en"/>
              <a:t>Teach the Product Owner how to </a:t>
            </a:r>
            <a:r>
              <a:rPr lang="en" b="1">
                <a:solidFill>
                  <a:schemeClr val="dk2"/>
                </a:solidFill>
              </a:rPr>
              <a:t>maximize return on investment (ROI) </a:t>
            </a:r>
            <a:r>
              <a:rPr lang="en"/>
              <a:t>and meet his/her objectives through Scrum</a:t>
            </a:r>
          </a:p>
          <a:p>
            <a:pPr marL="457200" lvl="0" indent="-228600" rtl="0">
              <a:lnSpc>
                <a:spcPct val="115000"/>
              </a:lnSpc>
              <a:spcBef>
                <a:spcPts val="0"/>
              </a:spcBef>
              <a:buChar char="●"/>
            </a:pPr>
            <a:r>
              <a:rPr lang="en"/>
              <a:t>Improve the </a:t>
            </a:r>
            <a:r>
              <a:rPr lang="en" b="1">
                <a:solidFill>
                  <a:schemeClr val="dk2"/>
                </a:solidFill>
              </a:rPr>
              <a:t>productivity </a:t>
            </a:r>
            <a:r>
              <a:rPr lang="en"/>
              <a:t>of the development Team in any way possible</a:t>
            </a:r>
          </a:p>
          <a:p>
            <a:pPr marL="457200" lvl="0" indent="-228600" rtl="0">
              <a:lnSpc>
                <a:spcPct val="115000"/>
              </a:lnSpc>
              <a:spcBef>
                <a:spcPts val="0"/>
              </a:spcBef>
              <a:buChar char="●"/>
            </a:pPr>
            <a:r>
              <a:rPr lang="en"/>
              <a:t>Improve the engineering practices and tools so that each </a:t>
            </a:r>
            <a:r>
              <a:rPr lang="en" b="1">
                <a:solidFill>
                  <a:schemeClr val="dk2"/>
                </a:solidFill>
              </a:rPr>
              <a:t>increment of functionality</a:t>
            </a:r>
            <a:r>
              <a:rPr lang="en"/>
              <a:t> is potentially shippable</a:t>
            </a:r>
          </a:p>
          <a:p>
            <a:pPr marL="457200" lvl="0" indent="-228600" rtl="0">
              <a:lnSpc>
                <a:spcPct val="115000"/>
              </a:lnSpc>
              <a:spcBef>
                <a:spcPts val="0"/>
              </a:spcBef>
              <a:buChar char="●"/>
            </a:pPr>
            <a:r>
              <a:rPr lang="en"/>
              <a:t>Keep information about the </a:t>
            </a:r>
            <a:r>
              <a:rPr lang="en" b="1">
                <a:solidFill>
                  <a:schemeClr val="accent1"/>
                </a:solidFill>
              </a:rPr>
              <a:t>Team’s progress</a:t>
            </a:r>
            <a:r>
              <a:rPr lang="en"/>
              <a:t> up to date and visible to all parties</a:t>
            </a:r>
          </a:p>
          <a:p>
            <a:pPr marL="457200" lvl="0" indent="-228600" rtl="0">
              <a:lnSpc>
                <a:spcPct val="115000"/>
              </a:lnSpc>
              <a:spcBef>
                <a:spcPts val="0"/>
              </a:spcBef>
              <a:buChar char="●"/>
            </a:pPr>
            <a:r>
              <a:rPr lang="en"/>
              <a:t>Must protect the Team from </a:t>
            </a:r>
            <a:r>
              <a:rPr lang="en" b="1">
                <a:solidFill>
                  <a:schemeClr val="dk2"/>
                </a:solidFill>
              </a:rPr>
              <a:t>disturbance from other people </a:t>
            </a:r>
            <a:r>
              <a:rPr lang="en"/>
              <a:t>by acting as the interface between the two</a:t>
            </a:r>
          </a:p>
        </p:txBody>
      </p:sp>
      <p:sp>
        <p:nvSpPr>
          <p:cNvPr id="260" name="Shape 260"/>
          <p:cNvSpPr txBox="1"/>
          <p:nvPr/>
        </p:nvSpPr>
        <p:spPr>
          <a:xfrm>
            <a:off x="1380875" y="4586075"/>
            <a:ext cx="7930500" cy="202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http://www.scrumguides.org/docs/scrumguide/v1/Scrum-Guide-US.pdf#zoom=100</a:t>
            </a:r>
          </a:p>
          <a:p>
            <a:pPr lvl="0" rtl="0">
              <a:lnSpc>
                <a:spcPct val="115000"/>
              </a:lnSpc>
              <a:spcBef>
                <a:spcPts val="0"/>
              </a:spcBef>
              <a:buClr>
                <a:schemeClr val="dk1"/>
              </a:buClr>
              <a:buSzPct val="91666"/>
              <a:buFont typeface="Arial"/>
              <a:buNone/>
            </a:pPr>
            <a:r>
              <a:rPr lang="en" sz="1200" u="sng">
                <a:solidFill>
                  <a:schemeClr val="hlink"/>
                </a:solidFill>
                <a:hlinkClick r:id="rId4"/>
              </a:rPr>
              <a:t>https://www.cprime.com/resources/what-is-agile-what-is-scrum/</a:t>
            </a:r>
          </a:p>
          <a:p>
            <a:pPr lvl="0" rtl="0">
              <a:spcBef>
                <a:spcPts val="0"/>
              </a:spcBef>
              <a:buNone/>
            </a:pP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p:nvPr/>
        </p:nvSpPr>
        <p:spPr>
          <a:xfrm>
            <a:off x="139350" y="215375"/>
            <a:ext cx="8855400" cy="5193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Team Members and Roles of Team Members (Cont.)</a:t>
            </a:r>
          </a:p>
          <a:p>
            <a:pPr lvl="0" rtl="0">
              <a:spcBef>
                <a:spcPts val="0"/>
              </a:spcBef>
              <a:buNone/>
            </a:pPr>
            <a:endParaRPr>
              <a:solidFill>
                <a:schemeClr val="dk1"/>
              </a:solidFill>
            </a:endParaRPr>
          </a:p>
        </p:txBody>
      </p:sp>
      <p:sp>
        <p:nvSpPr>
          <p:cNvPr id="266" name="Shape 266"/>
          <p:cNvSpPr txBox="1"/>
          <p:nvPr/>
        </p:nvSpPr>
        <p:spPr>
          <a:xfrm>
            <a:off x="304050" y="734675"/>
            <a:ext cx="8424600" cy="3965400"/>
          </a:xfrm>
          <a:prstGeom prst="rect">
            <a:avLst/>
          </a:prstGeom>
          <a:noFill/>
          <a:ln>
            <a:noFill/>
          </a:ln>
        </p:spPr>
        <p:txBody>
          <a:bodyPr lIns="91425" tIns="91425" rIns="91425" bIns="91425" anchor="t" anchorCtr="0">
            <a:noAutofit/>
          </a:bodyPr>
          <a:lstStyle/>
          <a:p>
            <a:pPr lvl="0" rtl="0">
              <a:lnSpc>
                <a:spcPct val="115000"/>
              </a:lnSpc>
              <a:spcBef>
                <a:spcPts val="0"/>
              </a:spcBef>
              <a:buNone/>
            </a:pPr>
            <a:endParaRPr/>
          </a:p>
        </p:txBody>
      </p:sp>
      <p:sp>
        <p:nvSpPr>
          <p:cNvPr id="267" name="Shape 267"/>
          <p:cNvSpPr txBox="1"/>
          <p:nvPr/>
        </p:nvSpPr>
        <p:spPr>
          <a:xfrm>
            <a:off x="220350" y="4383275"/>
            <a:ext cx="8703300" cy="202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s://www.google.com/url?sa=i&amp;rct=j&amp;q=&amp;esrc=s&amp;source=imgres&amp;cd=&amp;cad=rja&amp;uact=8&amp;ved=0ahUKEwiU3_aSlu_MAhUm_IMKHXTuDTMQjRwIBw&amp;url=http%3A%2F%2Fwww.scrumstudy.com%2Fblog%2Fscrum-project-roles-2%2F&amp;psig=AFQjCNH4BOo8HdMsoLFOX4R4jfTDqCsBxQ&amp;ust=1464057715273738</a:t>
            </a:r>
          </a:p>
          <a:p>
            <a:pPr lvl="0" rtl="0">
              <a:spcBef>
                <a:spcPts val="0"/>
              </a:spcBef>
              <a:buNone/>
            </a:pPr>
            <a:endParaRPr sz="1200"/>
          </a:p>
        </p:txBody>
      </p:sp>
      <p:pic>
        <p:nvPicPr>
          <p:cNvPr id="268" name="Shape 268"/>
          <p:cNvPicPr preferRelativeResize="0"/>
          <p:nvPr/>
        </p:nvPicPr>
        <p:blipFill>
          <a:blip r:embed="rId4">
            <a:alphaModFix/>
          </a:blip>
          <a:stretch>
            <a:fillRect/>
          </a:stretch>
        </p:blipFill>
        <p:spPr>
          <a:xfrm>
            <a:off x="487775" y="823412"/>
            <a:ext cx="7930500" cy="3635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914400" marR="0" lvl="0" indent="0" algn="l" rtl="0">
              <a:lnSpc>
                <a:spcPct val="90000"/>
              </a:lnSpc>
              <a:spcBef>
                <a:spcPts val="560"/>
              </a:spcBef>
              <a:spcAft>
                <a:spcPts val="0"/>
              </a:spcAft>
              <a:buClr>
                <a:srgbClr val="0000FF"/>
              </a:buClr>
              <a:buSzPct val="25000"/>
              <a:buFont typeface="Noto Sans Symbols"/>
              <a:buNone/>
            </a:pPr>
            <a:r>
              <a:rPr lang="en" sz="2800" b="1">
                <a:solidFill>
                  <a:srgbClr val="0000FF"/>
                </a:solidFill>
              </a:rPr>
              <a:t>4</a:t>
            </a:r>
            <a:r>
              <a:rPr lang="en" sz="2800" b="1" i="0" u="none">
                <a:solidFill>
                  <a:srgbClr val="0000FF"/>
                </a:solidFill>
                <a:latin typeface="Arial"/>
                <a:ea typeface="Arial"/>
                <a:cs typeface="Arial"/>
                <a:sym typeface="Arial"/>
              </a:rPr>
              <a:t>.</a:t>
            </a:r>
            <a:r>
              <a:rPr lang="en"/>
              <a:t>	</a:t>
            </a:r>
            <a:r>
              <a:rPr lang="en" sz="2800" b="1">
                <a:solidFill>
                  <a:srgbClr val="0000FF"/>
                </a:solidFill>
              </a:rPr>
              <a:t>Sprint’s Fundamentals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p:nvPr/>
        </p:nvSpPr>
        <p:spPr>
          <a:xfrm>
            <a:off x="260000" y="203475"/>
            <a:ext cx="6906900" cy="553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Sprint Fundamentals</a:t>
            </a:r>
          </a:p>
          <a:p>
            <a:pPr lvl="0">
              <a:spcBef>
                <a:spcPts val="0"/>
              </a:spcBef>
              <a:buClr>
                <a:schemeClr val="dk1"/>
              </a:buClr>
              <a:buFont typeface="Arial"/>
              <a:buNone/>
            </a:pPr>
            <a:endParaRPr>
              <a:solidFill>
                <a:schemeClr val="dk1"/>
              </a:solidFill>
            </a:endParaRPr>
          </a:p>
        </p:txBody>
      </p:sp>
      <p:sp>
        <p:nvSpPr>
          <p:cNvPr id="279" name="Shape 279"/>
          <p:cNvSpPr txBox="1"/>
          <p:nvPr/>
        </p:nvSpPr>
        <p:spPr>
          <a:xfrm>
            <a:off x="395650" y="780000"/>
            <a:ext cx="8354100" cy="4024500"/>
          </a:xfrm>
          <a:prstGeom prst="rect">
            <a:avLst/>
          </a:prstGeom>
          <a:noFill/>
          <a:ln>
            <a:noFill/>
          </a:ln>
        </p:spPr>
        <p:txBody>
          <a:bodyPr lIns="91425" tIns="91425" rIns="91425" bIns="91425" anchor="t" anchorCtr="0">
            <a:noAutofit/>
          </a:bodyPr>
          <a:lstStyle/>
          <a:p>
            <a:pPr lvl="0">
              <a:spcBef>
                <a:spcPts val="0"/>
              </a:spcBef>
              <a:buNone/>
            </a:pPr>
            <a:r>
              <a:rPr lang="en"/>
              <a:t>The</a:t>
            </a:r>
            <a:r>
              <a:rPr lang="en" b="1">
                <a:solidFill>
                  <a:srgbClr val="FF0000"/>
                </a:solidFill>
              </a:rPr>
              <a:t> heart of Scrum</a:t>
            </a:r>
            <a:r>
              <a:rPr lang="en"/>
              <a:t> is a Sprint, a time-box of one month or less during which a “Done”, useable and potentially releasable product increment is created</a:t>
            </a:r>
          </a:p>
          <a:p>
            <a:pPr lvl="0">
              <a:spcBef>
                <a:spcPts val="0"/>
              </a:spcBef>
              <a:buNone/>
            </a:pPr>
            <a:endParaRPr/>
          </a:p>
          <a:p>
            <a:pPr lvl="0">
              <a:spcBef>
                <a:spcPts val="0"/>
              </a:spcBef>
              <a:buNone/>
            </a:pPr>
            <a:r>
              <a:rPr lang="en" b="1">
                <a:solidFill>
                  <a:srgbClr val="FF0000"/>
                </a:solidFill>
              </a:rPr>
              <a:t>Sprints</a:t>
            </a:r>
            <a:r>
              <a:rPr lang="en"/>
              <a:t> contain and consist of the</a:t>
            </a:r>
          </a:p>
          <a:p>
            <a:pPr marL="457200" lvl="0" indent="-228600" rtl="0">
              <a:lnSpc>
                <a:spcPct val="115000"/>
              </a:lnSpc>
              <a:spcBef>
                <a:spcPts val="0"/>
              </a:spcBef>
              <a:buChar char="●"/>
            </a:pPr>
            <a:r>
              <a:rPr lang="en"/>
              <a:t>Sprint Planning</a:t>
            </a:r>
          </a:p>
          <a:p>
            <a:pPr marL="457200" lvl="0" indent="-228600" rtl="0">
              <a:lnSpc>
                <a:spcPct val="115000"/>
              </a:lnSpc>
              <a:spcBef>
                <a:spcPts val="0"/>
              </a:spcBef>
              <a:buChar char="●"/>
            </a:pPr>
            <a:r>
              <a:rPr lang="en"/>
              <a:t>Daily Scrums</a:t>
            </a:r>
          </a:p>
          <a:p>
            <a:pPr marL="457200" lvl="0" indent="-228600" rtl="0">
              <a:lnSpc>
                <a:spcPct val="115000"/>
              </a:lnSpc>
              <a:spcBef>
                <a:spcPts val="0"/>
              </a:spcBef>
              <a:buChar char="●"/>
            </a:pPr>
            <a:r>
              <a:rPr lang="en"/>
              <a:t>Development work</a:t>
            </a:r>
          </a:p>
          <a:p>
            <a:pPr marL="457200" lvl="0" indent="-228600" rtl="0">
              <a:lnSpc>
                <a:spcPct val="115000"/>
              </a:lnSpc>
              <a:spcBef>
                <a:spcPts val="0"/>
              </a:spcBef>
              <a:buChar char="●"/>
            </a:pPr>
            <a:r>
              <a:rPr lang="en"/>
              <a:t>Sprint Review</a:t>
            </a:r>
          </a:p>
          <a:p>
            <a:pPr marL="457200" lvl="0" indent="-228600" rtl="0">
              <a:lnSpc>
                <a:spcPct val="115000"/>
              </a:lnSpc>
              <a:spcBef>
                <a:spcPts val="0"/>
              </a:spcBef>
              <a:buChar char="●"/>
            </a:pPr>
            <a:r>
              <a:rPr lang="en"/>
              <a:t>Sprint Retrospective</a:t>
            </a:r>
          </a:p>
          <a:p>
            <a:pPr lvl="0" rtl="0">
              <a:spcBef>
                <a:spcPts val="0"/>
              </a:spcBef>
              <a:buNone/>
            </a:pPr>
            <a:endParaRPr/>
          </a:p>
          <a:p>
            <a:pPr lvl="0">
              <a:spcBef>
                <a:spcPts val="0"/>
              </a:spcBef>
              <a:buNone/>
            </a:pPr>
            <a:r>
              <a:rPr lang="en"/>
              <a:t>During the Sprint:</a:t>
            </a:r>
          </a:p>
          <a:p>
            <a:pPr marL="457200" lvl="0" indent="-228600" rtl="0">
              <a:lnSpc>
                <a:spcPct val="115000"/>
              </a:lnSpc>
              <a:spcBef>
                <a:spcPts val="0"/>
              </a:spcBef>
              <a:buChar char="●"/>
            </a:pPr>
            <a:r>
              <a:rPr lang="en" b="1">
                <a:solidFill>
                  <a:schemeClr val="dk2"/>
                </a:solidFill>
              </a:rPr>
              <a:t>No changes</a:t>
            </a:r>
            <a:r>
              <a:rPr lang="en"/>
              <a:t> are made that would endanger the Sprint Goal</a:t>
            </a:r>
          </a:p>
          <a:p>
            <a:pPr marL="457200" lvl="0" indent="-228600" rtl="0">
              <a:lnSpc>
                <a:spcPct val="115000"/>
              </a:lnSpc>
              <a:spcBef>
                <a:spcPts val="0"/>
              </a:spcBef>
              <a:buChar char="●"/>
            </a:pPr>
            <a:r>
              <a:rPr lang="en"/>
              <a:t>Quality goals do not </a:t>
            </a:r>
            <a:r>
              <a:rPr lang="en" b="1">
                <a:solidFill>
                  <a:schemeClr val="dk2"/>
                </a:solidFill>
              </a:rPr>
              <a:t>decrease</a:t>
            </a:r>
          </a:p>
          <a:p>
            <a:pPr marL="457200" lvl="0" indent="-228600" rtl="0">
              <a:lnSpc>
                <a:spcPct val="115000"/>
              </a:lnSpc>
              <a:spcBef>
                <a:spcPts val="0"/>
              </a:spcBef>
              <a:buChar char="●"/>
            </a:pPr>
            <a:r>
              <a:rPr lang="en"/>
              <a:t>Scope may be clarified and re-negotiated between the</a:t>
            </a:r>
            <a:r>
              <a:rPr lang="en" b="1">
                <a:solidFill>
                  <a:schemeClr val="dk2"/>
                </a:solidFill>
              </a:rPr>
              <a:t> Product Owner and Development Team</a:t>
            </a:r>
            <a:r>
              <a:rPr lang="en"/>
              <a:t> as more is learned</a:t>
            </a:r>
          </a:p>
          <a:p>
            <a:pPr lvl="0" rtl="0">
              <a:spcBef>
                <a:spcPts val="0"/>
              </a:spcBef>
              <a:buNone/>
            </a:pPr>
            <a:endParaRPr/>
          </a:p>
          <a:p>
            <a:pPr lvl="0">
              <a:spcBef>
                <a:spcPts val="0"/>
              </a:spcBef>
              <a:buNone/>
            </a:pPr>
            <a:endParaRPr/>
          </a:p>
        </p:txBody>
      </p:sp>
      <p:sp>
        <p:nvSpPr>
          <p:cNvPr id="280" name="Shape 280"/>
          <p:cNvSpPr txBox="1"/>
          <p:nvPr/>
        </p:nvSpPr>
        <p:spPr>
          <a:xfrm>
            <a:off x="1119125" y="4589575"/>
            <a:ext cx="7099200" cy="339000"/>
          </a:xfrm>
          <a:prstGeom prst="rect">
            <a:avLst/>
          </a:prstGeom>
          <a:noFill/>
          <a:ln>
            <a:noFill/>
          </a:ln>
        </p:spPr>
        <p:txBody>
          <a:bodyPr lIns="91425" tIns="91425" rIns="91425" bIns="91425" anchor="t" anchorCtr="0">
            <a:noAutofit/>
          </a:bodyPr>
          <a:lstStyle/>
          <a:p>
            <a:pPr lvl="0" indent="387350" rtl="0">
              <a:lnSpc>
                <a:spcPct val="115000"/>
              </a:lnSpc>
              <a:spcBef>
                <a:spcPts val="0"/>
              </a:spcBef>
              <a:buClr>
                <a:schemeClr val="dk1"/>
              </a:buClr>
              <a:buSzPct val="91666"/>
              <a:buFont typeface="Arial"/>
              <a:buNone/>
            </a:pPr>
            <a:r>
              <a:rPr lang="en" sz="1200" u="sng">
                <a:solidFill>
                  <a:schemeClr val="hlink"/>
                </a:solidFill>
                <a:hlinkClick r:id="rId3"/>
              </a:rPr>
              <a:t>https://www.scrumalliance.org/why-scrum/scrum-guide#sthash.7Z5Agm3N.dpuf</a:t>
            </a:r>
          </a:p>
          <a:p>
            <a:pPr lvl="0">
              <a:spcBef>
                <a:spcPts val="0"/>
              </a:spcBef>
              <a:buNone/>
            </a:pP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Shape 84"/>
          <p:cNvSpPr txBox="1">
            <a:spLocks noGrp="1"/>
          </p:cNvSpPr>
          <p:nvPr>
            <p:ph type="subTitle" idx="4294967295"/>
          </p:nvPr>
        </p:nvSpPr>
        <p:spPr>
          <a:xfrm>
            <a:off x="1219200" y="154305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strike="noStrike" cap="none">
              <a:solidFill>
                <a:schemeClr val="hlink"/>
              </a:solidFill>
              <a:latin typeface="Arial"/>
              <a:ea typeface="Arial"/>
              <a:cs typeface="Arial"/>
              <a:sym typeface="Arial"/>
            </a:endParaRPr>
          </a:p>
          <a:p>
            <a:pPr marL="914400" marR="0" lvl="0" indent="457200" algn="l" rtl="0">
              <a:lnSpc>
                <a:spcPct val="90000"/>
              </a:lnSpc>
              <a:spcBef>
                <a:spcPts val="560"/>
              </a:spcBef>
              <a:spcAft>
                <a:spcPts val="0"/>
              </a:spcAft>
              <a:buClr>
                <a:srgbClr val="0000FF"/>
              </a:buClr>
              <a:buSzPct val="25000"/>
              <a:buFont typeface="Noto Sans Symbols"/>
              <a:buNone/>
            </a:pPr>
            <a:r>
              <a:rPr lang="en" sz="2800" b="1" i="0" u="none" strike="noStrike" cap="none">
                <a:solidFill>
                  <a:srgbClr val="0000FF"/>
                </a:solidFill>
                <a:latin typeface="Arial"/>
                <a:ea typeface="Arial"/>
                <a:cs typeface="Arial"/>
                <a:sym typeface="Arial"/>
              </a:rPr>
              <a:t>1. Scrum Principles</a:t>
            </a:r>
          </a:p>
          <a:p>
            <a:pPr marL="0" marR="0" lvl="0" indent="0" algn="ctr" rtl="0">
              <a:lnSpc>
                <a:spcPct val="90000"/>
              </a:lnSpc>
              <a:spcBef>
                <a:spcPts val="560"/>
              </a:spcBef>
              <a:spcAft>
                <a:spcPts val="0"/>
              </a:spcAft>
              <a:buClr>
                <a:srgbClr val="0000FF"/>
              </a:buClr>
              <a:buSzPct val="25000"/>
              <a:buFont typeface="Noto Sans Symbols"/>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descr="19.png"/>
          <p:cNvPicPr preferRelativeResize="0"/>
          <p:nvPr/>
        </p:nvPicPr>
        <p:blipFill>
          <a:blip r:embed="rId3">
            <a:alphaModFix/>
          </a:blip>
          <a:stretch>
            <a:fillRect/>
          </a:stretch>
        </p:blipFill>
        <p:spPr>
          <a:xfrm>
            <a:off x="177725" y="734775"/>
            <a:ext cx="7450874" cy="3838624"/>
          </a:xfrm>
          <a:prstGeom prst="rect">
            <a:avLst/>
          </a:prstGeom>
          <a:noFill/>
          <a:ln>
            <a:noFill/>
          </a:ln>
        </p:spPr>
      </p:pic>
      <p:sp>
        <p:nvSpPr>
          <p:cNvPr id="286" name="Shape 286"/>
          <p:cNvSpPr txBox="1"/>
          <p:nvPr/>
        </p:nvSpPr>
        <p:spPr>
          <a:xfrm>
            <a:off x="418075" y="114025"/>
            <a:ext cx="6562500" cy="5322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Sprint Fundamentals (Cont.)</a:t>
            </a:r>
          </a:p>
          <a:p>
            <a:pPr lvl="0">
              <a:spcBef>
                <a:spcPts val="0"/>
              </a:spcBef>
              <a:buClr>
                <a:schemeClr val="dk1"/>
              </a:buClr>
              <a:buFont typeface="Arial"/>
              <a:buNone/>
            </a:pPr>
            <a:endParaRPr>
              <a:solidFill>
                <a:schemeClr val="dk1"/>
              </a:solidFill>
            </a:endParaRPr>
          </a:p>
          <a:p>
            <a:pPr lvl="0">
              <a:spcBef>
                <a:spcPts val="0"/>
              </a:spcBef>
              <a:buNone/>
            </a:pPr>
            <a:endParaRPr/>
          </a:p>
        </p:txBody>
      </p:sp>
      <p:sp>
        <p:nvSpPr>
          <p:cNvPr id="287" name="Shape 287"/>
          <p:cNvSpPr txBox="1"/>
          <p:nvPr/>
        </p:nvSpPr>
        <p:spPr>
          <a:xfrm>
            <a:off x="671450" y="4801450"/>
            <a:ext cx="7563300" cy="240600"/>
          </a:xfrm>
          <a:prstGeom prst="rect">
            <a:avLst/>
          </a:prstGeom>
          <a:noFill/>
          <a:ln>
            <a:noFill/>
          </a:ln>
        </p:spPr>
        <p:txBody>
          <a:bodyPr lIns="91425" tIns="91425" rIns="91425" bIns="91425" anchor="t" anchorCtr="0">
            <a:noAutofit/>
          </a:bodyPr>
          <a:lstStyle/>
          <a:p>
            <a:pPr marL="457200" lvl="0" indent="457200" rtl="0">
              <a:spcBef>
                <a:spcPts val="0"/>
              </a:spcBef>
              <a:buNone/>
            </a:pPr>
            <a:r>
              <a:rPr lang="en" sz="1200" u="sng">
                <a:solidFill>
                  <a:srgbClr val="1155CC"/>
                </a:solidFill>
              </a:rPr>
              <a:t>https://blogs.msdn.microsoft.com/billheys/2011/01/18/branching-for-scrum/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418075" y="114025"/>
            <a:ext cx="6562500" cy="5322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Sprint Fundamentals (Cont.)</a:t>
            </a:r>
          </a:p>
          <a:p>
            <a:pPr lvl="0" rtl="0">
              <a:spcBef>
                <a:spcPts val="0"/>
              </a:spcBef>
              <a:buNone/>
            </a:pPr>
            <a:endParaRPr>
              <a:solidFill>
                <a:schemeClr val="dk1"/>
              </a:solidFill>
            </a:endParaRPr>
          </a:p>
          <a:p>
            <a:pPr lvl="0" rtl="0">
              <a:spcBef>
                <a:spcPts val="0"/>
              </a:spcBef>
              <a:buNone/>
            </a:pPr>
            <a:endParaRPr/>
          </a:p>
        </p:txBody>
      </p:sp>
      <p:sp>
        <p:nvSpPr>
          <p:cNvPr id="293" name="Shape 293"/>
          <p:cNvSpPr txBox="1"/>
          <p:nvPr/>
        </p:nvSpPr>
        <p:spPr>
          <a:xfrm>
            <a:off x="671450" y="4624275"/>
            <a:ext cx="7563300" cy="240600"/>
          </a:xfrm>
          <a:prstGeom prst="rect">
            <a:avLst/>
          </a:prstGeom>
          <a:noFill/>
          <a:ln>
            <a:noFill/>
          </a:ln>
        </p:spPr>
        <p:txBody>
          <a:bodyPr lIns="91425" tIns="91425" rIns="91425" bIns="91425" anchor="t" anchorCtr="0">
            <a:noAutofit/>
          </a:bodyPr>
          <a:lstStyle/>
          <a:p>
            <a:pPr marL="914400" lvl="0" indent="387350" rtl="0">
              <a:lnSpc>
                <a:spcPct val="115000"/>
              </a:lnSpc>
              <a:spcBef>
                <a:spcPts val="0"/>
              </a:spcBef>
              <a:buClr>
                <a:schemeClr val="dk1"/>
              </a:buClr>
              <a:buSzPct val="91666"/>
              <a:buFont typeface="Arial"/>
              <a:buNone/>
            </a:pPr>
            <a:r>
              <a:rPr lang="en" sz="1200" u="sng">
                <a:solidFill>
                  <a:schemeClr val="hlink"/>
                </a:solidFill>
                <a:hlinkClick r:id="rId3"/>
              </a:rPr>
              <a:t>http://wafimohtaseb.com/2012/02/25/what-is-scrum-part3-all-about-sprints/</a:t>
            </a:r>
          </a:p>
          <a:p>
            <a:pPr marL="457200" lvl="0" indent="457200" rtl="0">
              <a:spcBef>
                <a:spcPts val="0"/>
              </a:spcBef>
              <a:buNone/>
            </a:pPr>
            <a:endParaRPr sz="1200" u="sng">
              <a:solidFill>
                <a:srgbClr val="1155CC"/>
              </a:solidFill>
            </a:endParaRPr>
          </a:p>
        </p:txBody>
      </p:sp>
      <p:sp>
        <p:nvSpPr>
          <p:cNvPr id="294" name="Shape 294"/>
          <p:cNvSpPr txBox="1"/>
          <p:nvPr/>
        </p:nvSpPr>
        <p:spPr>
          <a:xfrm>
            <a:off x="418075" y="836125"/>
            <a:ext cx="8386800" cy="41301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har char="●"/>
            </a:pPr>
            <a:r>
              <a:rPr lang="en"/>
              <a:t>Each Sprint start with two planning sessions to define the content of the Sprint:</a:t>
            </a:r>
          </a:p>
          <a:p>
            <a:pPr lvl="0" indent="457200" rtl="0">
              <a:lnSpc>
                <a:spcPct val="115000"/>
              </a:lnSpc>
              <a:spcBef>
                <a:spcPts val="0"/>
              </a:spcBef>
              <a:buNone/>
            </a:pPr>
            <a:r>
              <a:rPr lang="en"/>
              <a:t>The </a:t>
            </a:r>
            <a:r>
              <a:rPr lang="en" b="1">
                <a:solidFill>
                  <a:srgbClr val="FF9900"/>
                </a:solidFill>
              </a:rPr>
              <a:t>WHAT-Meeting</a:t>
            </a:r>
            <a:r>
              <a:rPr lang="en"/>
              <a:t> and the</a:t>
            </a:r>
            <a:r>
              <a:rPr lang="en" b="1">
                <a:solidFill>
                  <a:srgbClr val="FF9900"/>
                </a:solidFill>
              </a:rPr>
              <a:t> HOW-Meeting</a:t>
            </a:r>
          </a:p>
          <a:p>
            <a:pPr marL="457200" lvl="0" indent="-228600" rtl="0">
              <a:lnSpc>
                <a:spcPct val="115000"/>
              </a:lnSpc>
              <a:spcBef>
                <a:spcPts val="0"/>
              </a:spcBef>
              <a:buChar char="●"/>
            </a:pPr>
            <a:r>
              <a:rPr lang="en"/>
              <a:t>The combination of these two meeting are also defined as </a:t>
            </a:r>
            <a:r>
              <a:rPr lang="en" b="1">
                <a:solidFill>
                  <a:srgbClr val="FF9900"/>
                </a:solidFill>
              </a:rPr>
              <a:t>Sprint Planning Meeting</a:t>
            </a:r>
          </a:p>
          <a:p>
            <a:pPr marL="457200" lvl="0" indent="-228600" rtl="0">
              <a:lnSpc>
                <a:spcPct val="115000"/>
              </a:lnSpc>
              <a:spcBef>
                <a:spcPts val="0"/>
              </a:spcBef>
              <a:buChar char="●"/>
            </a:pPr>
            <a:r>
              <a:rPr lang="en"/>
              <a:t>In the WHAT-Meeting the Scrum Team commits to the </a:t>
            </a:r>
            <a:r>
              <a:rPr lang="en" b="1">
                <a:solidFill>
                  <a:srgbClr val="FF9900"/>
                </a:solidFill>
              </a:rPr>
              <a:t>User Stories </a:t>
            </a:r>
            <a:r>
              <a:rPr lang="en"/>
              <a:t>from the Scrum Product Backlog and it uses a HOW-Meeting to break the committed User Stories into smaller and </a:t>
            </a:r>
            <a:r>
              <a:rPr lang="en" b="1">
                <a:solidFill>
                  <a:srgbClr val="FF9900"/>
                </a:solidFill>
              </a:rPr>
              <a:t>concrete tasks </a:t>
            </a:r>
            <a:r>
              <a:rPr lang="en"/>
              <a:t>and then implementation begins</a:t>
            </a:r>
          </a:p>
          <a:p>
            <a:pPr marL="457200" lvl="0" indent="-228600" rtl="0">
              <a:lnSpc>
                <a:spcPct val="115000"/>
              </a:lnSpc>
              <a:spcBef>
                <a:spcPts val="0"/>
              </a:spcBef>
              <a:buChar char="●"/>
            </a:pPr>
            <a:r>
              <a:rPr lang="en"/>
              <a:t>At the end of the Sprint, a  </a:t>
            </a:r>
            <a:r>
              <a:rPr lang="en" b="1">
                <a:solidFill>
                  <a:srgbClr val="FF9900"/>
                </a:solidFill>
              </a:rPr>
              <a:t>Sprint Review Meeting</a:t>
            </a:r>
            <a:r>
              <a:rPr lang="en"/>
              <a:t> is conducted to allow the Scrum Product Owner to check if all of the committed items are complete and implemented correctly</a:t>
            </a:r>
          </a:p>
          <a:p>
            <a:pPr marL="457200" lvl="0" indent="-228600" rtl="0">
              <a:lnSpc>
                <a:spcPct val="115000"/>
              </a:lnSpc>
              <a:spcBef>
                <a:spcPts val="0"/>
              </a:spcBef>
              <a:buChar char="●"/>
            </a:pPr>
            <a:r>
              <a:rPr lang="en"/>
              <a:t>Additionally a Sprint Retrospective Meeting is conducted to check and improve the project execution processes: </a:t>
            </a:r>
            <a:r>
              <a:rPr lang="en" b="1">
                <a:solidFill>
                  <a:srgbClr val="FF9900"/>
                </a:solidFill>
              </a:rPr>
              <a:t>What was good during the Sprint, what should continue as it is and what should be improved</a:t>
            </a:r>
          </a:p>
          <a:p>
            <a:pPr marL="457200" lvl="0" indent="-228600">
              <a:lnSpc>
                <a:spcPct val="115000"/>
              </a:lnSpc>
              <a:spcBef>
                <a:spcPts val="0"/>
              </a:spcBef>
              <a:buChar char="●"/>
            </a:pPr>
            <a:r>
              <a:rPr lang="en"/>
              <a:t>During the Sprint a short daily </a:t>
            </a:r>
            <a:r>
              <a:rPr lang="en" b="1">
                <a:solidFill>
                  <a:srgbClr val="FF9900"/>
                </a:solidFill>
              </a:rPr>
              <a:t>Standup-Meeting</a:t>
            </a:r>
            <a:r>
              <a:rPr lang="en"/>
              <a:t> (Daily Scrum Meeting) is held to update the status of the items and to help self-organization of the team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dirty="0">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dirty="0">
                <a:solidFill>
                  <a:srgbClr val="0000FF"/>
                </a:solidFill>
              </a:rPr>
              <a:t>5</a:t>
            </a:r>
            <a:r>
              <a:rPr lang="en" sz="2800" b="1" i="0" u="none" dirty="0">
                <a:solidFill>
                  <a:srgbClr val="0000FF"/>
                </a:solidFill>
                <a:latin typeface="Arial"/>
                <a:ea typeface="Arial"/>
                <a:cs typeface="Arial"/>
                <a:sym typeface="Arial"/>
              </a:rPr>
              <a:t>. </a:t>
            </a:r>
            <a:r>
              <a:rPr lang="en" sz="2800" b="1" dirty="0">
                <a:solidFill>
                  <a:srgbClr val="0000FF"/>
                </a:solidFill>
              </a:rPr>
              <a:t>Scrum Software Engineering Model</a:t>
            </a:r>
          </a:p>
          <a:p>
            <a:pPr marL="914400" marR="0" lvl="0" indent="0" algn="l" rtl="0">
              <a:lnSpc>
                <a:spcPct val="90000"/>
              </a:lnSpc>
              <a:spcBef>
                <a:spcPts val="560"/>
              </a:spcBef>
              <a:spcAft>
                <a:spcPts val="0"/>
              </a:spcAft>
              <a:buClr>
                <a:srgbClr val="0000FF"/>
              </a:buClr>
              <a:buSzPct val="25000"/>
              <a:buFont typeface="Noto Sans Symbols"/>
              <a:buNone/>
            </a:pPr>
            <a:endParaRPr sz="2800" b="1" dirty="0">
              <a:solidFill>
                <a:srgbClr val="0000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p:nvPr/>
        </p:nvSpPr>
        <p:spPr>
          <a:xfrm>
            <a:off x="418050" y="126700"/>
            <a:ext cx="7797600" cy="6462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Software Engineering Model</a:t>
            </a:r>
          </a:p>
          <a:p>
            <a:pPr lvl="0" rtl="0">
              <a:spcBef>
                <a:spcPts val="0"/>
              </a:spcBef>
              <a:buNone/>
            </a:pPr>
            <a:endParaRPr>
              <a:solidFill>
                <a:schemeClr val="dk1"/>
              </a:solidFill>
            </a:endParaRPr>
          </a:p>
          <a:p>
            <a:pPr lvl="0" rtl="0">
              <a:spcBef>
                <a:spcPts val="0"/>
              </a:spcBef>
              <a:buNone/>
            </a:pPr>
            <a:endParaRPr>
              <a:solidFill>
                <a:schemeClr val="dk1"/>
              </a:solidFill>
            </a:endParaRPr>
          </a:p>
        </p:txBody>
      </p:sp>
      <p:pic>
        <p:nvPicPr>
          <p:cNvPr id="305" name="Shape 305" descr="20.jpg"/>
          <p:cNvPicPr preferRelativeResize="0"/>
          <p:nvPr/>
        </p:nvPicPr>
        <p:blipFill>
          <a:blip r:embed="rId3">
            <a:alphaModFix/>
          </a:blip>
          <a:stretch>
            <a:fillRect/>
          </a:stretch>
        </p:blipFill>
        <p:spPr>
          <a:xfrm>
            <a:off x="609600" y="950625"/>
            <a:ext cx="5611875" cy="2178550"/>
          </a:xfrm>
          <a:prstGeom prst="rect">
            <a:avLst/>
          </a:prstGeom>
          <a:noFill/>
          <a:ln>
            <a:noFill/>
          </a:ln>
        </p:spPr>
      </p:pic>
      <p:sp>
        <p:nvSpPr>
          <p:cNvPr id="306" name="Shape 306"/>
          <p:cNvSpPr txBox="1"/>
          <p:nvPr/>
        </p:nvSpPr>
        <p:spPr>
          <a:xfrm>
            <a:off x="570100" y="3344550"/>
            <a:ext cx="8044500" cy="1505100"/>
          </a:xfrm>
          <a:prstGeom prst="rect">
            <a:avLst/>
          </a:prstGeom>
          <a:noFill/>
          <a:ln>
            <a:noFill/>
          </a:ln>
        </p:spPr>
        <p:txBody>
          <a:bodyPr lIns="91425" tIns="91425" rIns="91425" bIns="91425" anchor="t" anchorCtr="0">
            <a:noAutofit/>
          </a:bodyPr>
          <a:lstStyle/>
          <a:p>
            <a:pPr lvl="0">
              <a:spcBef>
                <a:spcPts val="0"/>
              </a:spcBef>
              <a:buNone/>
            </a:pPr>
            <a:r>
              <a:rPr lang="en"/>
              <a:t>Scrum is an</a:t>
            </a:r>
            <a:r>
              <a:rPr lang="en" b="1">
                <a:solidFill>
                  <a:srgbClr val="9900FF"/>
                </a:solidFill>
              </a:rPr>
              <a:t> iterative and incremental</a:t>
            </a:r>
            <a:r>
              <a:rPr lang="en"/>
              <a:t> agile software development methodology for managing product development</a:t>
            </a:r>
          </a:p>
          <a:p>
            <a:pPr lvl="0">
              <a:spcBef>
                <a:spcPts val="0"/>
              </a:spcBef>
              <a:buNone/>
            </a:pPr>
            <a:endParaRPr/>
          </a:p>
          <a:p>
            <a:pPr lvl="0">
              <a:spcBef>
                <a:spcPts val="0"/>
              </a:spcBef>
              <a:buNone/>
            </a:pPr>
            <a:r>
              <a:rPr lang="en"/>
              <a:t>It enables teams to </a:t>
            </a:r>
            <a:r>
              <a:rPr lang="en" b="1">
                <a:solidFill>
                  <a:srgbClr val="9900FF"/>
                </a:solidFill>
              </a:rPr>
              <a:t>self-organize</a:t>
            </a:r>
            <a:r>
              <a:rPr lang="en"/>
              <a:t> by encouraging physical co-location or close online collaboration of all team members, as well as a daily </a:t>
            </a:r>
            <a:r>
              <a:rPr lang="en" b="1">
                <a:solidFill>
                  <a:srgbClr val="9900FF"/>
                </a:solidFill>
              </a:rPr>
              <a:t>face-to-face communication</a:t>
            </a:r>
            <a:r>
              <a:rPr lang="en"/>
              <a:t> among a team members and disciplines in the project</a:t>
            </a:r>
          </a:p>
        </p:txBody>
      </p:sp>
      <p:sp>
        <p:nvSpPr>
          <p:cNvPr id="307" name="Shape 307"/>
          <p:cNvSpPr txBox="1"/>
          <p:nvPr/>
        </p:nvSpPr>
        <p:spPr>
          <a:xfrm>
            <a:off x="1368225" y="4788775"/>
            <a:ext cx="6701700" cy="3039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https://www.gevme.com/blog/mudd-marrying-ux-design-and-development</a:t>
            </a:r>
          </a:p>
          <a:p>
            <a:pPr lvl="0">
              <a:spcBef>
                <a:spcPts val="0"/>
              </a:spcBef>
              <a:buNone/>
            </a:pP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p:nvPr/>
        </p:nvSpPr>
        <p:spPr>
          <a:xfrm>
            <a:off x="418050" y="126700"/>
            <a:ext cx="7797600" cy="6462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Software Engineering Model (Cont.)</a:t>
            </a:r>
          </a:p>
          <a:p>
            <a:pPr lvl="0" rtl="0">
              <a:spcBef>
                <a:spcPts val="0"/>
              </a:spcBef>
              <a:buNone/>
            </a:pPr>
            <a:endParaRPr>
              <a:solidFill>
                <a:schemeClr val="dk1"/>
              </a:solidFill>
            </a:endParaRPr>
          </a:p>
          <a:p>
            <a:pPr lvl="0" rtl="0">
              <a:spcBef>
                <a:spcPts val="0"/>
              </a:spcBef>
              <a:buNone/>
            </a:pPr>
            <a:endParaRPr>
              <a:solidFill>
                <a:schemeClr val="dk1"/>
              </a:solidFill>
            </a:endParaRPr>
          </a:p>
        </p:txBody>
      </p:sp>
      <p:sp>
        <p:nvSpPr>
          <p:cNvPr id="313" name="Shape 313"/>
          <p:cNvSpPr txBox="1"/>
          <p:nvPr/>
        </p:nvSpPr>
        <p:spPr>
          <a:xfrm>
            <a:off x="570100" y="772900"/>
            <a:ext cx="5295600" cy="4076700"/>
          </a:xfrm>
          <a:prstGeom prst="rect">
            <a:avLst/>
          </a:prstGeom>
          <a:noFill/>
          <a:ln>
            <a:noFill/>
          </a:ln>
        </p:spPr>
        <p:txBody>
          <a:bodyPr lIns="91425" tIns="91425" rIns="91425" bIns="91425" anchor="t" anchorCtr="0">
            <a:noAutofit/>
          </a:bodyPr>
          <a:lstStyle/>
          <a:p>
            <a:pPr lvl="0">
              <a:spcBef>
                <a:spcPts val="0"/>
              </a:spcBef>
              <a:buNone/>
            </a:pPr>
            <a:r>
              <a:rPr lang="en"/>
              <a:t>Scrum consists of:</a:t>
            </a:r>
          </a:p>
          <a:p>
            <a:pPr marL="457200" lvl="0" indent="-228600" rtl="0">
              <a:lnSpc>
                <a:spcPct val="115000"/>
              </a:lnSpc>
              <a:spcBef>
                <a:spcPts val="0"/>
              </a:spcBef>
              <a:buChar char="●"/>
            </a:pPr>
            <a:r>
              <a:rPr lang="en"/>
              <a:t>Initial appointment of a project manager called “</a:t>
            </a:r>
            <a:r>
              <a:rPr lang="en" b="1">
                <a:solidFill>
                  <a:schemeClr val="accent2"/>
                </a:solidFill>
              </a:rPr>
              <a:t>scrum master</a:t>
            </a:r>
            <a:r>
              <a:rPr lang="en"/>
              <a:t>”</a:t>
            </a:r>
          </a:p>
          <a:p>
            <a:pPr marL="457200" lvl="0" indent="-228600" rtl="0">
              <a:lnSpc>
                <a:spcPct val="115000"/>
              </a:lnSpc>
              <a:spcBef>
                <a:spcPts val="0"/>
              </a:spcBef>
              <a:buChar char="●"/>
            </a:pPr>
            <a:r>
              <a:rPr lang="en"/>
              <a:t>Definition and </a:t>
            </a:r>
            <a:r>
              <a:rPr lang="en" b="1">
                <a:solidFill>
                  <a:schemeClr val="accent2"/>
                </a:solidFill>
              </a:rPr>
              <a:t>prioritization of tasks</a:t>
            </a:r>
            <a:r>
              <a:rPr lang="en"/>
              <a:t> to be done</a:t>
            </a:r>
          </a:p>
          <a:p>
            <a:pPr marL="457200" lvl="0" indent="-228600" rtl="0">
              <a:lnSpc>
                <a:spcPct val="115000"/>
              </a:lnSpc>
              <a:spcBef>
                <a:spcPts val="0"/>
              </a:spcBef>
              <a:buChar char="●"/>
            </a:pPr>
            <a:r>
              <a:rPr lang="en" b="1">
                <a:solidFill>
                  <a:schemeClr val="accent2"/>
                </a:solidFill>
              </a:rPr>
              <a:t>Planning sessions</a:t>
            </a:r>
            <a:r>
              <a:rPr lang="en"/>
              <a:t> for each task</a:t>
            </a:r>
          </a:p>
          <a:p>
            <a:pPr marL="457200" lvl="0" indent="-228600" rtl="0">
              <a:lnSpc>
                <a:spcPct val="115000"/>
              </a:lnSpc>
              <a:spcBef>
                <a:spcPts val="0"/>
              </a:spcBef>
              <a:buChar char="●"/>
            </a:pPr>
            <a:r>
              <a:rPr lang="en" b="1">
                <a:solidFill>
                  <a:schemeClr val="accent2"/>
                </a:solidFill>
              </a:rPr>
              <a:t>Daily meetings</a:t>
            </a:r>
            <a:r>
              <a:rPr lang="en"/>
              <a:t> among teams</a:t>
            </a:r>
          </a:p>
          <a:p>
            <a:pPr marL="457200" lvl="0" indent="-228600" rtl="0">
              <a:lnSpc>
                <a:spcPct val="115000"/>
              </a:lnSpc>
              <a:spcBef>
                <a:spcPts val="0"/>
              </a:spcBef>
              <a:buChar char="●"/>
            </a:pPr>
            <a:r>
              <a:rPr lang="en"/>
              <a:t>Identification and evaluation of potential</a:t>
            </a:r>
            <a:r>
              <a:rPr lang="en" b="1">
                <a:solidFill>
                  <a:schemeClr val="accent2"/>
                </a:solidFill>
              </a:rPr>
              <a:t> project risks</a:t>
            </a:r>
            <a:r>
              <a:rPr lang="en"/>
              <a:t> and process pitfalls</a:t>
            </a:r>
          </a:p>
          <a:p>
            <a:pPr marL="457200" lvl="0" indent="-228600" rtl="0">
              <a:lnSpc>
                <a:spcPct val="115000"/>
              </a:lnSpc>
              <a:spcBef>
                <a:spcPts val="0"/>
              </a:spcBef>
              <a:buChar char="●"/>
            </a:pPr>
            <a:r>
              <a:rPr lang="en"/>
              <a:t>Execution of projects in brief,</a:t>
            </a:r>
            <a:r>
              <a:rPr lang="en" b="1">
                <a:solidFill>
                  <a:schemeClr val="accent2"/>
                </a:solidFill>
              </a:rPr>
              <a:t> high-intensity,</a:t>
            </a:r>
            <a:r>
              <a:rPr lang="en"/>
              <a:t> frequent work sessions</a:t>
            </a:r>
          </a:p>
          <a:p>
            <a:pPr marL="457200" lvl="0" indent="-228600" rtl="0">
              <a:lnSpc>
                <a:spcPct val="115000"/>
              </a:lnSpc>
              <a:spcBef>
                <a:spcPts val="0"/>
              </a:spcBef>
              <a:buChar char="●"/>
            </a:pPr>
            <a:r>
              <a:rPr lang="en" b="1">
                <a:solidFill>
                  <a:schemeClr val="accent2"/>
                </a:solidFill>
              </a:rPr>
              <a:t>Reviews of progress </a:t>
            </a:r>
            <a:r>
              <a:rPr lang="en"/>
              <a:t>and evaluations of completed projects</a:t>
            </a:r>
          </a:p>
          <a:p>
            <a:pPr marL="457200" lvl="0" indent="-228600" rtl="0">
              <a:lnSpc>
                <a:spcPct val="115000"/>
              </a:lnSpc>
              <a:spcBef>
                <a:spcPts val="0"/>
              </a:spcBef>
              <a:buChar char="●"/>
            </a:pPr>
            <a:r>
              <a:rPr lang="en"/>
              <a:t>Openness to </a:t>
            </a:r>
            <a:r>
              <a:rPr lang="en" b="1">
                <a:solidFill>
                  <a:schemeClr val="accent2"/>
                </a:solidFill>
              </a:rPr>
              <a:t>constructive criticism</a:t>
            </a:r>
            <a:r>
              <a:rPr lang="en"/>
              <a:t> and ideas for improvement</a:t>
            </a:r>
          </a:p>
          <a:p>
            <a:pPr marL="457200" lvl="0" indent="-228600" rtl="0">
              <a:lnSpc>
                <a:spcPct val="115000"/>
              </a:lnSpc>
              <a:spcBef>
                <a:spcPts val="0"/>
              </a:spcBef>
              <a:buChar char="●"/>
            </a:pPr>
            <a:r>
              <a:rPr lang="en"/>
              <a:t>Defines “a flexible, holistic </a:t>
            </a:r>
            <a:r>
              <a:rPr lang="en" b="1">
                <a:solidFill>
                  <a:schemeClr val="accent2"/>
                </a:solidFill>
              </a:rPr>
              <a:t>product development strategy</a:t>
            </a:r>
            <a:r>
              <a:rPr lang="en"/>
              <a:t> where a development team works as a unit to reach a common goal” </a:t>
            </a:r>
          </a:p>
        </p:txBody>
      </p:sp>
      <p:sp>
        <p:nvSpPr>
          <p:cNvPr id="314" name="Shape 314"/>
          <p:cNvSpPr txBox="1"/>
          <p:nvPr/>
        </p:nvSpPr>
        <p:spPr>
          <a:xfrm>
            <a:off x="1368225" y="4788775"/>
            <a:ext cx="6701700" cy="303900"/>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None/>
            </a:pPr>
            <a:r>
              <a:rPr lang="en" sz="1200" u="sng">
                <a:solidFill>
                  <a:schemeClr val="hlink"/>
                </a:solidFill>
                <a:hlinkClick r:id="rId3"/>
              </a:rPr>
              <a:t>https://www.gevme.com/blog/mudd-marrying-ux-design-and-development</a:t>
            </a:r>
          </a:p>
          <a:p>
            <a:pPr lvl="0" rtl="0">
              <a:spcBef>
                <a:spcPts val="0"/>
              </a:spcBef>
              <a:buNone/>
            </a:pPr>
            <a:endParaRPr sz="1200"/>
          </a:p>
        </p:txBody>
      </p:sp>
      <p:pic>
        <p:nvPicPr>
          <p:cNvPr id="315" name="Shape 315" descr="21.png"/>
          <p:cNvPicPr preferRelativeResize="0"/>
          <p:nvPr/>
        </p:nvPicPr>
        <p:blipFill>
          <a:blip r:embed="rId4">
            <a:alphaModFix/>
          </a:blip>
          <a:stretch>
            <a:fillRect/>
          </a:stretch>
        </p:blipFill>
        <p:spPr>
          <a:xfrm>
            <a:off x="5802274" y="925300"/>
            <a:ext cx="2989824" cy="29639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dirty="0">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dirty="0">
                <a:solidFill>
                  <a:srgbClr val="0000FF"/>
                </a:solidFill>
              </a:rPr>
              <a:t>6</a:t>
            </a:r>
            <a:r>
              <a:rPr lang="en" sz="2800" b="1" i="0" u="none" dirty="0">
                <a:solidFill>
                  <a:srgbClr val="0000FF"/>
                </a:solidFill>
                <a:latin typeface="Arial"/>
                <a:ea typeface="Arial"/>
                <a:cs typeface="Arial"/>
                <a:sym typeface="Arial"/>
              </a:rPr>
              <a:t>.</a:t>
            </a:r>
            <a:r>
              <a:rPr lang="en" sz="2800" b="1" dirty="0">
                <a:solidFill>
                  <a:srgbClr val="0000FF"/>
                </a:solidFill>
              </a:rPr>
              <a:t> Backlogs: sprint backlogs and        	product backlogs</a:t>
            </a:r>
          </a:p>
          <a:p>
            <a:pPr marL="914400" marR="0" lvl="0" indent="0" algn="l" rtl="0">
              <a:lnSpc>
                <a:spcPct val="90000"/>
              </a:lnSpc>
              <a:spcBef>
                <a:spcPts val="560"/>
              </a:spcBef>
              <a:spcAft>
                <a:spcPts val="0"/>
              </a:spcAft>
              <a:buClr>
                <a:srgbClr val="0000FF"/>
              </a:buClr>
              <a:buSzPct val="25000"/>
              <a:buFont typeface="Noto Sans Symbols"/>
              <a:buNone/>
            </a:pPr>
            <a:endParaRPr sz="2800" b="1" dirty="0">
              <a:solidFill>
                <a:srgbClr val="00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p:nvPr/>
        </p:nvSpPr>
        <p:spPr>
          <a:xfrm>
            <a:off x="380050" y="240700"/>
            <a:ext cx="4928100" cy="5955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Backlogs</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26" name="Shape 326"/>
          <p:cNvSpPr txBox="1"/>
          <p:nvPr/>
        </p:nvSpPr>
        <p:spPr>
          <a:xfrm>
            <a:off x="4218700" y="836200"/>
            <a:ext cx="4776000" cy="37626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a:t>A </a:t>
            </a:r>
            <a:r>
              <a:rPr lang="en" b="1">
                <a:solidFill>
                  <a:schemeClr val="accent1"/>
                </a:solidFill>
              </a:rPr>
              <a:t>backlog</a:t>
            </a:r>
            <a:r>
              <a:rPr lang="en"/>
              <a:t> is a list of features or technical tasks which the team maintains and which, at a given moment are known to be necessary and sufficient to complete a project or a release:</a:t>
            </a:r>
          </a:p>
          <a:p>
            <a:pPr lvl="0">
              <a:lnSpc>
                <a:spcPct val="115000"/>
              </a:lnSpc>
              <a:spcBef>
                <a:spcPts val="0"/>
              </a:spcBef>
              <a:buNone/>
            </a:pPr>
            <a:endParaRPr/>
          </a:p>
          <a:p>
            <a:pPr lvl="0">
              <a:lnSpc>
                <a:spcPct val="115000"/>
              </a:lnSpc>
              <a:spcBef>
                <a:spcPts val="0"/>
              </a:spcBef>
              <a:buNone/>
            </a:pPr>
            <a:r>
              <a:rPr lang="en"/>
              <a:t>If an item on the backlog </a:t>
            </a:r>
            <a:r>
              <a:rPr lang="en" b="1">
                <a:solidFill>
                  <a:schemeClr val="dk2"/>
                </a:solidFill>
              </a:rPr>
              <a:t>does not contribute</a:t>
            </a:r>
            <a:r>
              <a:rPr lang="en"/>
              <a:t> to the project’s goal, it should be</a:t>
            </a:r>
            <a:r>
              <a:rPr lang="en" b="1">
                <a:solidFill>
                  <a:schemeClr val="dk2"/>
                </a:solidFill>
              </a:rPr>
              <a:t> removed</a:t>
            </a:r>
            <a:r>
              <a:rPr lang="en"/>
              <a:t>.</a:t>
            </a:r>
          </a:p>
          <a:p>
            <a:pPr lvl="0">
              <a:lnSpc>
                <a:spcPct val="115000"/>
              </a:lnSpc>
              <a:spcBef>
                <a:spcPts val="0"/>
              </a:spcBef>
              <a:buNone/>
            </a:pPr>
            <a:endParaRPr/>
          </a:p>
          <a:p>
            <a:pPr lvl="0">
              <a:lnSpc>
                <a:spcPct val="115000"/>
              </a:lnSpc>
              <a:spcBef>
                <a:spcPts val="0"/>
              </a:spcBef>
              <a:buNone/>
            </a:pPr>
            <a:r>
              <a:rPr lang="en"/>
              <a:t>On the other hand, if at any time a task or feature becomes known that is</a:t>
            </a:r>
            <a:r>
              <a:rPr lang="en" b="1">
                <a:solidFill>
                  <a:schemeClr val="dk2"/>
                </a:solidFill>
              </a:rPr>
              <a:t> considered necessary</a:t>
            </a:r>
            <a:r>
              <a:rPr lang="en"/>
              <a:t> to the project, it should be added to the backlog.</a:t>
            </a:r>
          </a:p>
          <a:p>
            <a:pPr lvl="0">
              <a:spcBef>
                <a:spcPts val="0"/>
              </a:spcBef>
              <a:buNone/>
            </a:pPr>
            <a:endParaRPr/>
          </a:p>
          <a:p>
            <a:pPr lvl="0">
              <a:lnSpc>
                <a:spcPct val="115000"/>
              </a:lnSpc>
              <a:spcBef>
                <a:spcPts val="0"/>
              </a:spcBef>
              <a:buNone/>
            </a:pPr>
            <a:r>
              <a:rPr lang="en"/>
              <a:t>Backlogs:</a:t>
            </a:r>
          </a:p>
          <a:p>
            <a:pPr marL="457200" lvl="0" indent="-228600" rtl="0">
              <a:lnSpc>
                <a:spcPct val="115000"/>
              </a:lnSpc>
              <a:spcBef>
                <a:spcPts val="0"/>
              </a:spcBef>
              <a:buChar char="●"/>
            </a:pPr>
            <a:r>
              <a:rPr lang="en" b="1">
                <a:solidFill>
                  <a:schemeClr val="dk2"/>
                </a:solidFill>
              </a:rPr>
              <a:t>Product</a:t>
            </a:r>
            <a:r>
              <a:rPr lang="en"/>
              <a:t> Backlogs</a:t>
            </a:r>
          </a:p>
          <a:p>
            <a:pPr marL="457200" lvl="0" indent="-228600">
              <a:lnSpc>
                <a:spcPct val="115000"/>
              </a:lnSpc>
              <a:spcBef>
                <a:spcPts val="0"/>
              </a:spcBef>
              <a:buChar char="●"/>
            </a:pPr>
            <a:r>
              <a:rPr lang="en" b="1">
                <a:solidFill>
                  <a:schemeClr val="dk2"/>
                </a:solidFill>
              </a:rPr>
              <a:t>Sprint </a:t>
            </a:r>
            <a:r>
              <a:rPr lang="en"/>
              <a:t>Backlogs</a:t>
            </a:r>
          </a:p>
        </p:txBody>
      </p:sp>
      <p:sp>
        <p:nvSpPr>
          <p:cNvPr id="327" name="Shape 327"/>
          <p:cNvSpPr txBox="1"/>
          <p:nvPr/>
        </p:nvSpPr>
        <p:spPr>
          <a:xfrm>
            <a:off x="1659425" y="4535400"/>
            <a:ext cx="7398600" cy="354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https://www.scrumalliance.org/why-scrum/scrum-guide</a:t>
            </a:r>
          </a:p>
          <a:p>
            <a:pPr lvl="0" rtl="0">
              <a:lnSpc>
                <a:spcPct val="115000"/>
              </a:lnSpc>
              <a:spcBef>
                <a:spcPts val="0"/>
              </a:spcBef>
              <a:buClr>
                <a:schemeClr val="dk1"/>
              </a:buClr>
              <a:buSzPct val="91666"/>
              <a:buFont typeface="Arial"/>
              <a:buNone/>
            </a:pPr>
            <a:r>
              <a:rPr lang="en" sz="1200" u="sng">
                <a:solidFill>
                  <a:schemeClr val="hlink"/>
                </a:solidFill>
                <a:hlinkClick r:id="rId4"/>
              </a:rPr>
              <a:t>http://guide.agilealliance.org/guide/backlog.html</a:t>
            </a:r>
          </a:p>
          <a:p>
            <a:pPr lvl="0">
              <a:spcBef>
                <a:spcPts val="0"/>
              </a:spcBef>
              <a:buNone/>
            </a:pPr>
            <a:endParaRPr sz="1200"/>
          </a:p>
        </p:txBody>
      </p:sp>
      <p:pic>
        <p:nvPicPr>
          <p:cNvPr id="328" name="Shape 328" descr="23.PNG"/>
          <p:cNvPicPr preferRelativeResize="0"/>
          <p:nvPr/>
        </p:nvPicPr>
        <p:blipFill>
          <a:blip r:embed="rId5">
            <a:alphaModFix/>
          </a:blip>
          <a:stretch>
            <a:fillRect/>
          </a:stretch>
        </p:blipFill>
        <p:spPr>
          <a:xfrm>
            <a:off x="152400" y="988600"/>
            <a:ext cx="3913900" cy="33945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316725" y="164700"/>
            <a:ext cx="4079400" cy="6462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Backlogs (Cont.)</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34" name="Shape 334"/>
          <p:cNvSpPr txBox="1"/>
          <p:nvPr/>
        </p:nvSpPr>
        <p:spPr>
          <a:xfrm>
            <a:off x="582750" y="924825"/>
            <a:ext cx="8272800" cy="38007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Product Backlog</a:t>
            </a:r>
            <a:r>
              <a:rPr lang="en"/>
              <a:t>:</a:t>
            </a:r>
          </a:p>
          <a:p>
            <a:pPr marL="457200" lvl="0" indent="-228600" rtl="0">
              <a:lnSpc>
                <a:spcPct val="150000"/>
              </a:lnSpc>
              <a:spcBef>
                <a:spcPts val="0"/>
              </a:spcBef>
              <a:buChar char="●"/>
            </a:pPr>
            <a:r>
              <a:rPr lang="en"/>
              <a:t>An ordered list of everything that might be needed in the product and is the </a:t>
            </a:r>
            <a:r>
              <a:rPr lang="en" b="1">
                <a:solidFill>
                  <a:srgbClr val="00FF00"/>
                </a:solidFill>
              </a:rPr>
              <a:t>single source of requirements</a:t>
            </a:r>
            <a:r>
              <a:rPr lang="en"/>
              <a:t> for any changes to be made to the product</a:t>
            </a:r>
          </a:p>
          <a:p>
            <a:pPr marL="457200" lvl="0" indent="-228600" rtl="0">
              <a:lnSpc>
                <a:spcPct val="150000"/>
              </a:lnSpc>
              <a:spcBef>
                <a:spcPts val="0"/>
              </a:spcBef>
              <a:buChar char="●"/>
            </a:pPr>
            <a:r>
              <a:rPr lang="en"/>
              <a:t>The </a:t>
            </a:r>
            <a:r>
              <a:rPr lang="en" b="1">
                <a:solidFill>
                  <a:srgbClr val="00FF00"/>
                </a:solidFill>
              </a:rPr>
              <a:t>Product Owner</a:t>
            </a:r>
            <a:r>
              <a:rPr lang="en"/>
              <a:t> is responsible for the Product Backlog</a:t>
            </a:r>
          </a:p>
          <a:p>
            <a:pPr marL="457200" lvl="0" indent="-228600" rtl="0">
              <a:lnSpc>
                <a:spcPct val="150000"/>
              </a:lnSpc>
              <a:spcBef>
                <a:spcPts val="0"/>
              </a:spcBef>
              <a:buChar char="●"/>
            </a:pPr>
            <a:r>
              <a:rPr lang="en"/>
              <a:t>A Product Backlog is never </a:t>
            </a:r>
            <a:r>
              <a:rPr lang="en" b="1">
                <a:solidFill>
                  <a:srgbClr val="00FF00"/>
                </a:solidFill>
              </a:rPr>
              <a:t>complete</a:t>
            </a:r>
          </a:p>
          <a:p>
            <a:pPr marL="457200" lvl="0" indent="-228600" rtl="0">
              <a:lnSpc>
                <a:spcPct val="150000"/>
              </a:lnSpc>
              <a:spcBef>
                <a:spcPts val="0"/>
              </a:spcBef>
              <a:buChar char="●"/>
            </a:pPr>
            <a:r>
              <a:rPr lang="en"/>
              <a:t>The Product Backlog is </a:t>
            </a:r>
            <a:r>
              <a:rPr lang="en" b="1">
                <a:solidFill>
                  <a:srgbClr val="00FF00"/>
                </a:solidFill>
              </a:rPr>
              <a:t>dynamic</a:t>
            </a:r>
            <a:r>
              <a:rPr lang="en"/>
              <a:t>; it constantly changes to identify what the product needs</a:t>
            </a:r>
          </a:p>
          <a:p>
            <a:pPr marL="457200" lvl="0" indent="-228600" rtl="0">
              <a:lnSpc>
                <a:spcPct val="150000"/>
              </a:lnSpc>
              <a:spcBef>
                <a:spcPts val="0"/>
              </a:spcBef>
              <a:buChar char="●"/>
            </a:pPr>
            <a:r>
              <a:rPr lang="en" b="1">
                <a:solidFill>
                  <a:srgbClr val="00FF00"/>
                </a:solidFill>
              </a:rPr>
              <a:t>Requirements</a:t>
            </a:r>
            <a:r>
              <a:rPr lang="en"/>
              <a:t> never stop changing, so a Product Backlog is a living artefact</a:t>
            </a:r>
          </a:p>
          <a:p>
            <a:pPr marL="457200" lvl="0" indent="-228600" rtl="0">
              <a:lnSpc>
                <a:spcPct val="150000"/>
              </a:lnSpc>
              <a:spcBef>
                <a:spcPts val="0"/>
              </a:spcBef>
              <a:buChar char="●"/>
            </a:pPr>
            <a:r>
              <a:rPr lang="en"/>
              <a:t>Multiple Scrum Teams often work together on the same product. One Product Backlog is used to </a:t>
            </a:r>
            <a:r>
              <a:rPr lang="en" b="1">
                <a:solidFill>
                  <a:srgbClr val="00FF00"/>
                </a:solidFill>
              </a:rPr>
              <a:t>describe the upcoming work </a:t>
            </a:r>
            <a:r>
              <a:rPr lang="en"/>
              <a:t>on the product</a:t>
            </a:r>
          </a:p>
        </p:txBody>
      </p:sp>
      <p:sp>
        <p:nvSpPr>
          <p:cNvPr id="335" name="Shape 335"/>
          <p:cNvSpPr txBox="1"/>
          <p:nvPr/>
        </p:nvSpPr>
        <p:spPr>
          <a:xfrm>
            <a:off x="1013500" y="4155350"/>
            <a:ext cx="7449300" cy="8742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3"/>
              </a:rPr>
              <a:t>https://www.scrumalliance.org/why-scrum/scrum-guide</a:t>
            </a:r>
          </a:p>
          <a:p>
            <a:pPr lvl="0" rtl="0">
              <a:lnSpc>
                <a:spcPct val="115000"/>
              </a:lnSpc>
              <a:spcBef>
                <a:spcPts val="0"/>
              </a:spcBef>
              <a:buClr>
                <a:schemeClr val="dk1"/>
              </a:buClr>
              <a:buSzPct val="91666"/>
              <a:buFont typeface="Arial"/>
              <a:buNone/>
            </a:pPr>
            <a:r>
              <a:rPr lang="en" sz="1200" u="sng">
                <a:solidFill>
                  <a:schemeClr val="hlink"/>
                </a:solidFill>
                <a:hlinkClick r:id="rId4"/>
              </a:rPr>
              <a:t>https://www.google.com/url?sa=i&amp;rct=j&amp;q=&amp;esrc=s&amp;source=images&amp;cd=&amp;cad=rja&amp;uact=8&amp;ved=0ahUKEwiTmaSrnu_MAhUFph4KHYETDpUQjRwIBw&amp;url=http%3A%2F%2Fscrumreferencecard.com%2Fscrum-reference-card%2F&amp;psig=AFQjCNE3TwcPuyndWiXee0-NonbE2nxu4Q&amp;ust=1464059897788372</a:t>
            </a:r>
          </a:p>
          <a:p>
            <a:pPr lvl="0">
              <a:spcBef>
                <a:spcPts val="0"/>
              </a:spcBef>
              <a:buNone/>
            </a:pP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p:nvPr/>
        </p:nvSpPr>
        <p:spPr>
          <a:xfrm>
            <a:off x="316725" y="164700"/>
            <a:ext cx="4079400" cy="6462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Backlogs (Cont.)</a:t>
            </a:r>
          </a:p>
          <a:p>
            <a:pPr lvl="0" rtl="0">
              <a:spcBef>
                <a:spcPts val="0"/>
              </a:spcBef>
              <a:buNone/>
            </a:pPr>
            <a:endParaRPr>
              <a:solidFill>
                <a:schemeClr val="dk1"/>
              </a:solidFill>
            </a:endParaRPr>
          </a:p>
          <a:p>
            <a:pPr lvl="0" rtl="0">
              <a:spcBef>
                <a:spcPts val="0"/>
              </a:spcBef>
              <a:buNone/>
            </a:pPr>
            <a:endParaRPr>
              <a:solidFill>
                <a:schemeClr val="dk1"/>
              </a:solidFill>
            </a:endParaRPr>
          </a:p>
        </p:txBody>
      </p:sp>
      <p:sp>
        <p:nvSpPr>
          <p:cNvPr id="341" name="Shape 341"/>
          <p:cNvSpPr txBox="1"/>
          <p:nvPr/>
        </p:nvSpPr>
        <p:spPr>
          <a:xfrm>
            <a:off x="582750" y="924825"/>
            <a:ext cx="8272800" cy="38007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FF0000"/>
                </a:solidFill>
              </a:rPr>
              <a:t>Sprint Backlog</a:t>
            </a:r>
            <a:r>
              <a:rPr lang="en"/>
              <a:t>:</a:t>
            </a:r>
          </a:p>
          <a:p>
            <a:pPr marL="457200" lvl="0" indent="-228600" rtl="0">
              <a:lnSpc>
                <a:spcPct val="115000"/>
              </a:lnSpc>
              <a:spcBef>
                <a:spcPts val="0"/>
              </a:spcBef>
              <a:buChar char="●"/>
            </a:pPr>
            <a:r>
              <a:rPr lang="en"/>
              <a:t>The Sprint Backlog is the set of Product Backlog items selected for the Sprint plus a plan for delivering the </a:t>
            </a:r>
            <a:r>
              <a:rPr lang="en" b="1">
                <a:solidFill>
                  <a:srgbClr val="FF9900"/>
                </a:solidFill>
              </a:rPr>
              <a:t>product increment </a:t>
            </a:r>
            <a:r>
              <a:rPr lang="en"/>
              <a:t>and realizing the Sprint Goal</a:t>
            </a:r>
          </a:p>
          <a:p>
            <a:pPr marL="457200" lvl="0" indent="-228600" rtl="0">
              <a:lnSpc>
                <a:spcPct val="115000"/>
              </a:lnSpc>
              <a:spcBef>
                <a:spcPts val="0"/>
              </a:spcBef>
              <a:buChar char="●"/>
            </a:pPr>
            <a:r>
              <a:rPr lang="en"/>
              <a:t>The Development Team modifies the Sprint Backlog throughout the </a:t>
            </a:r>
            <a:r>
              <a:rPr lang="en" b="1">
                <a:solidFill>
                  <a:srgbClr val="FF9900"/>
                </a:solidFill>
              </a:rPr>
              <a:t>Sprint</a:t>
            </a:r>
          </a:p>
          <a:p>
            <a:pPr marL="457200" lvl="0" indent="-228600" rtl="0">
              <a:lnSpc>
                <a:spcPct val="115000"/>
              </a:lnSpc>
              <a:spcBef>
                <a:spcPts val="0"/>
              </a:spcBef>
              <a:buChar char="●"/>
            </a:pPr>
            <a:r>
              <a:rPr lang="en"/>
              <a:t>The </a:t>
            </a:r>
            <a:r>
              <a:rPr lang="en" b="1">
                <a:solidFill>
                  <a:srgbClr val="FF9900"/>
                </a:solidFill>
              </a:rPr>
              <a:t>Sprint Backlog</a:t>
            </a:r>
            <a:r>
              <a:rPr lang="en"/>
              <a:t> is a forecast by the Development Team about what functionality will be in the next increment</a:t>
            </a:r>
          </a:p>
          <a:p>
            <a:pPr marL="457200" lvl="0" indent="-228600" rtl="0">
              <a:lnSpc>
                <a:spcPct val="115000"/>
              </a:lnSpc>
              <a:spcBef>
                <a:spcPts val="0"/>
              </a:spcBef>
              <a:buChar char="●"/>
            </a:pPr>
            <a:r>
              <a:rPr lang="en"/>
              <a:t>Only the </a:t>
            </a:r>
            <a:r>
              <a:rPr lang="en" b="1">
                <a:solidFill>
                  <a:srgbClr val="FF9900"/>
                </a:solidFill>
              </a:rPr>
              <a:t>Development Team</a:t>
            </a:r>
            <a:r>
              <a:rPr lang="en"/>
              <a:t> can change its Sprint Backlog during a Sprint</a:t>
            </a:r>
          </a:p>
          <a:p>
            <a:pPr marL="457200" lvl="0" indent="-228600" rtl="0">
              <a:lnSpc>
                <a:spcPct val="115000"/>
              </a:lnSpc>
              <a:spcBef>
                <a:spcPts val="0"/>
              </a:spcBef>
              <a:buChar char="●"/>
            </a:pPr>
            <a:r>
              <a:rPr lang="en"/>
              <a:t>A subset of Product Backlog items, which define the </a:t>
            </a:r>
            <a:r>
              <a:rPr lang="en" b="1">
                <a:solidFill>
                  <a:srgbClr val="FF9900"/>
                </a:solidFill>
              </a:rPr>
              <a:t>work for a Sprint</a:t>
            </a:r>
          </a:p>
          <a:p>
            <a:pPr marL="457200" lvl="0" indent="-228600" rtl="0">
              <a:lnSpc>
                <a:spcPct val="115000"/>
              </a:lnSpc>
              <a:spcBef>
                <a:spcPts val="0"/>
              </a:spcBef>
              <a:buChar char="●"/>
            </a:pPr>
            <a:r>
              <a:rPr lang="en"/>
              <a:t>Is created </a:t>
            </a:r>
            <a:r>
              <a:rPr lang="en" b="1">
                <a:solidFill>
                  <a:srgbClr val="FF9900"/>
                </a:solidFill>
              </a:rPr>
              <a:t>ONLY</a:t>
            </a:r>
            <a:r>
              <a:rPr lang="en"/>
              <a:t> by Team members</a:t>
            </a:r>
          </a:p>
          <a:p>
            <a:pPr marL="457200" lvl="0" indent="-228600" rtl="0">
              <a:lnSpc>
                <a:spcPct val="115000"/>
              </a:lnSpc>
              <a:spcBef>
                <a:spcPts val="0"/>
              </a:spcBef>
              <a:buChar char="●"/>
            </a:pPr>
            <a:r>
              <a:rPr lang="en"/>
              <a:t>Each Item has it’s </a:t>
            </a:r>
            <a:r>
              <a:rPr lang="en" b="1">
                <a:solidFill>
                  <a:srgbClr val="FF9900"/>
                </a:solidFill>
              </a:rPr>
              <a:t>own status</a:t>
            </a:r>
          </a:p>
          <a:p>
            <a:pPr marL="457200" lvl="0" indent="-228600" rtl="0">
              <a:lnSpc>
                <a:spcPct val="115000"/>
              </a:lnSpc>
              <a:spcBef>
                <a:spcPts val="0"/>
              </a:spcBef>
              <a:buChar char="●"/>
            </a:pPr>
            <a:r>
              <a:rPr lang="en"/>
              <a:t>Should be </a:t>
            </a:r>
            <a:r>
              <a:rPr lang="en" b="1">
                <a:solidFill>
                  <a:srgbClr val="FF9900"/>
                </a:solidFill>
              </a:rPr>
              <a:t>updated </a:t>
            </a:r>
            <a:r>
              <a:rPr lang="en"/>
              <a:t>every day</a:t>
            </a:r>
          </a:p>
          <a:p>
            <a:pPr marL="457200" lvl="0" indent="-228600" rtl="0">
              <a:lnSpc>
                <a:spcPct val="115000"/>
              </a:lnSpc>
              <a:spcBef>
                <a:spcPts val="0"/>
              </a:spcBef>
              <a:buChar char="●"/>
            </a:pPr>
            <a:r>
              <a:rPr lang="en"/>
              <a:t>No more than </a:t>
            </a:r>
            <a:r>
              <a:rPr lang="en" b="1">
                <a:solidFill>
                  <a:srgbClr val="FF9900"/>
                </a:solidFill>
              </a:rPr>
              <a:t>300 tasks</a:t>
            </a:r>
            <a:r>
              <a:rPr lang="en"/>
              <a:t> in the list</a:t>
            </a:r>
          </a:p>
        </p:txBody>
      </p:sp>
      <p:sp>
        <p:nvSpPr>
          <p:cNvPr id="342" name="Shape 342"/>
          <p:cNvSpPr txBox="1"/>
          <p:nvPr/>
        </p:nvSpPr>
        <p:spPr>
          <a:xfrm>
            <a:off x="1013500" y="4155350"/>
            <a:ext cx="7449300" cy="8742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200" u="sng">
                <a:solidFill>
                  <a:schemeClr val="hlink"/>
                </a:solidFill>
                <a:hlinkClick r:id="rId3"/>
              </a:rPr>
              <a:t>https://www.scrumalliance.org/why-scrum/scrum-guide</a:t>
            </a:r>
          </a:p>
          <a:p>
            <a:pPr lvl="0" rtl="0">
              <a:lnSpc>
                <a:spcPct val="115000"/>
              </a:lnSpc>
              <a:spcBef>
                <a:spcPts val="0"/>
              </a:spcBef>
              <a:buNone/>
            </a:pPr>
            <a:r>
              <a:rPr lang="en" sz="1200" u="sng">
                <a:solidFill>
                  <a:schemeClr val="hlink"/>
                </a:solidFill>
                <a:hlinkClick r:id="rId4"/>
              </a:rPr>
              <a:t>https://www.google.com/url?sa=i&amp;rct=j&amp;q=&amp;esrc=s&amp;source=images&amp;cd=&amp;cad=rja&amp;uact=8&amp;ved=0ahUKEwiTmaSrnu_MAhUFph4KHYETDpUQjRwIBw&amp;url=http%3A%2F%2Fscrumreferencecard.com%2Fscrum-reference-card%2F&amp;psig=AFQjCNE3TwcPuyndWiXee0-NonbE2nxu4Q&amp;ust=1464059897788372</a:t>
            </a:r>
          </a:p>
          <a:p>
            <a:pPr lvl="0" rtl="0">
              <a:spcBef>
                <a:spcPts val="0"/>
              </a:spcBef>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a:solidFill>
                  <a:srgbClr val="0000FF"/>
                </a:solidFill>
              </a:rPr>
              <a:t>7</a:t>
            </a:r>
            <a:r>
              <a:rPr lang="en" sz="2800" b="1" i="0" u="none">
                <a:solidFill>
                  <a:srgbClr val="0000FF"/>
                </a:solidFill>
                <a:latin typeface="Arial"/>
                <a:ea typeface="Arial"/>
                <a:cs typeface="Arial"/>
                <a:sym typeface="Arial"/>
              </a:rPr>
              <a:t>.</a:t>
            </a:r>
            <a:r>
              <a:rPr lang="en"/>
              <a:t>	</a:t>
            </a:r>
            <a:r>
              <a:rPr lang="en" sz="2600" b="1">
                <a:solidFill>
                  <a:srgbClr val="0000FF"/>
                </a:solidFill>
              </a:rPr>
              <a:t>Real-world Examples Of Scrum Method Application In SD Industry</a:t>
            </a:r>
          </a:p>
          <a:p>
            <a:pPr marL="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a:p>
            <a:pPr marL="91440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idx="4294967295"/>
          </p:nvPr>
        </p:nvSpPr>
        <p:spPr>
          <a:xfrm>
            <a:off x="381000" y="171450"/>
            <a:ext cx="8305800" cy="800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hlink"/>
              </a:buClr>
              <a:buSzPct val="25000"/>
              <a:buFont typeface="Arial"/>
              <a:buNone/>
            </a:pPr>
            <a:r>
              <a:rPr lang="en" sz="1800">
                <a:solidFill>
                  <a:srgbClr val="980000"/>
                </a:solidFill>
              </a:rPr>
              <a:t>Scrum</a:t>
            </a:r>
            <a:r>
              <a:rPr lang="en" sz="1800"/>
              <a:t> </a:t>
            </a:r>
            <a:r>
              <a:rPr lang="en" sz="1600" b="0">
                <a:solidFill>
                  <a:srgbClr val="000000"/>
                </a:solidFill>
              </a:rPr>
              <a:t>is a management and control process that cuts through complexity to focus on building software that meets business needs.</a:t>
            </a:r>
          </a:p>
        </p:txBody>
      </p:sp>
      <p:sp>
        <p:nvSpPr>
          <p:cNvPr id="90" name="Shape 90"/>
          <p:cNvSpPr txBox="1">
            <a:spLocks noGrp="1"/>
          </p:cNvSpPr>
          <p:nvPr>
            <p:ph type="body" idx="4294967295"/>
          </p:nvPr>
        </p:nvSpPr>
        <p:spPr>
          <a:xfrm>
            <a:off x="152400" y="857250"/>
            <a:ext cx="4876799" cy="4286249"/>
          </a:xfrm>
          <a:prstGeom prst="rect">
            <a:avLst/>
          </a:prstGeom>
          <a:noFill/>
          <a:ln>
            <a:noFill/>
          </a:ln>
        </p:spPr>
        <p:txBody>
          <a:bodyPr lIns="91425" tIns="45700" rIns="91425" bIns="45700" anchor="t" anchorCtr="0">
            <a:noAutofit/>
          </a:bodyPr>
          <a:lstStyle/>
          <a:p>
            <a:pPr marL="457200" marR="0" lvl="0" indent="0" algn="l" rtl="0">
              <a:lnSpc>
                <a:spcPct val="100000"/>
              </a:lnSpc>
              <a:spcBef>
                <a:spcPts val="360"/>
              </a:spcBef>
              <a:spcAft>
                <a:spcPts val="0"/>
              </a:spcAft>
              <a:buClr>
                <a:srgbClr val="FF3300"/>
              </a:buClr>
              <a:buSzPct val="25000"/>
              <a:buFont typeface="Noto Sans Symbols"/>
              <a:buNone/>
            </a:pPr>
            <a:r>
              <a:rPr lang="en" b="1" i="0" u="sng" strike="noStrike" cap="none">
                <a:solidFill>
                  <a:srgbClr val="FF3300"/>
                </a:solidFill>
                <a:latin typeface="Arial"/>
                <a:ea typeface="Arial"/>
                <a:cs typeface="Arial"/>
                <a:sym typeface="Arial"/>
              </a:rPr>
              <a:t>S</a:t>
            </a:r>
            <a:r>
              <a:rPr lang="en" b="1" u="sng">
                <a:solidFill>
                  <a:srgbClr val="FF3300"/>
                </a:solidFill>
              </a:rPr>
              <a:t>crum principles</a:t>
            </a:r>
            <a:r>
              <a:rPr lang="en" sz="1800" b="1">
                <a:solidFill>
                  <a:srgbClr val="FF3300"/>
                </a:solidFill>
              </a:rPr>
              <a:t>:</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Empirical Process Control</a:t>
            </a:r>
            <a:r>
              <a:rPr lang="en" sz="1800" b="0" i="0" u="none" strike="noStrike" cap="none">
                <a:solidFill>
                  <a:srgbClr val="FF3300"/>
                </a:solidFill>
                <a:latin typeface="Arial"/>
                <a:ea typeface="Arial"/>
                <a:cs typeface="Arial"/>
                <a:sym typeface="Arial"/>
              </a:rPr>
              <a:t> </a:t>
            </a:r>
          </a:p>
          <a:p>
            <a:pPr marR="0" lvl="2" algn="l" rtl="0">
              <a:lnSpc>
                <a:spcPct val="100000"/>
              </a:lnSpc>
              <a:spcBef>
                <a:spcPts val="360"/>
              </a:spcBef>
              <a:spcAft>
                <a:spcPts val="0"/>
              </a:spcAft>
              <a:buClr>
                <a:schemeClr val="accent2"/>
              </a:buClr>
              <a:buSzPct val="100000"/>
            </a:pPr>
            <a:r>
              <a:rPr lang="en" sz="1400">
                <a:solidFill>
                  <a:schemeClr val="accent2"/>
                </a:solidFill>
              </a:rPr>
              <a:t>Transparency</a:t>
            </a:r>
          </a:p>
          <a:p>
            <a:pPr marR="0" lvl="2" algn="l" rtl="0">
              <a:lnSpc>
                <a:spcPct val="100000"/>
              </a:lnSpc>
              <a:spcBef>
                <a:spcPts val="360"/>
              </a:spcBef>
              <a:spcAft>
                <a:spcPts val="0"/>
              </a:spcAft>
              <a:buClr>
                <a:schemeClr val="accent2"/>
              </a:buClr>
              <a:buSzPct val="100000"/>
            </a:pPr>
            <a:r>
              <a:rPr lang="en" sz="1400">
                <a:solidFill>
                  <a:schemeClr val="accent2"/>
                </a:solidFill>
              </a:rPr>
              <a:t>Inspection</a:t>
            </a:r>
          </a:p>
          <a:p>
            <a:pPr marR="0" lvl="2" algn="l" rtl="0">
              <a:lnSpc>
                <a:spcPct val="100000"/>
              </a:lnSpc>
              <a:spcBef>
                <a:spcPts val="360"/>
              </a:spcBef>
              <a:spcAft>
                <a:spcPts val="0"/>
              </a:spcAft>
              <a:buClr>
                <a:schemeClr val="accent2"/>
              </a:buClr>
              <a:buSzPct val="100000"/>
            </a:pPr>
            <a:r>
              <a:rPr lang="en" sz="1400">
                <a:solidFill>
                  <a:schemeClr val="accent2"/>
                </a:solidFill>
              </a:rPr>
              <a:t>Adaptation</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Self-organization</a:t>
            </a:r>
            <a:r>
              <a:rPr lang="en" sz="1800" b="0" i="0" u="none" strike="noStrike" cap="none">
                <a:solidFill>
                  <a:srgbClr val="9900FF"/>
                </a:solidFill>
                <a:latin typeface="Arial"/>
                <a:ea typeface="Arial"/>
                <a:cs typeface="Arial"/>
                <a:sym typeface="Arial"/>
              </a:rPr>
              <a:t>	 </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Collaboration</a:t>
            </a:r>
          </a:p>
          <a:p>
            <a:pPr marR="0" lvl="2" algn="l" rtl="0">
              <a:lnSpc>
                <a:spcPct val="100000"/>
              </a:lnSpc>
              <a:spcBef>
                <a:spcPts val="360"/>
              </a:spcBef>
              <a:spcAft>
                <a:spcPts val="0"/>
              </a:spcAft>
              <a:buClr>
                <a:schemeClr val="accent2"/>
              </a:buClr>
              <a:buSzPct val="100000"/>
            </a:pPr>
            <a:r>
              <a:rPr lang="en" sz="1400">
                <a:solidFill>
                  <a:schemeClr val="accent2"/>
                </a:solidFill>
              </a:rPr>
              <a:t>Awareness</a:t>
            </a:r>
          </a:p>
          <a:p>
            <a:pPr marR="0" lvl="2" algn="l" rtl="0">
              <a:lnSpc>
                <a:spcPct val="100000"/>
              </a:lnSpc>
              <a:spcBef>
                <a:spcPts val="360"/>
              </a:spcBef>
              <a:spcAft>
                <a:spcPts val="0"/>
              </a:spcAft>
              <a:buClr>
                <a:schemeClr val="accent2"/>
              </a:buClr>
              <a:buSzPct val="100000"/>
            </a:pPr>
            <a:r>
              <a:rPr lang="en" sz="1400">
                <a:solidFill>
                  <a:schemeClr val="accent2"/>
                </a:solidFill>
              </a:rPr>
              <a:t>Articulation</a:t>
            </a:r>
          </a:p>
          <a:p>
            <a:pPr marR="0" lvl="2" algn="l" rtl="0">
              <a:lnSpc>
                <a:spcPct val="100000"/>
              </a:lnSpc>
              <a:spcBef>
                <a:spcPts val="360"/>
              </a:spcBef>
              <a:spcAft>
                <a:spcPts val="0"/>
              </a:spcAft>
              <a:buClr>
                <a:schemeClr val="accent2"/>
              </a:buClr>
              <a:buSzPct val="100000"/>
            </a:pPr>
            <a:r>
              <a:rPr lang="en" sz="1400">
                <a:solidFill>
                  <a:schemeClr val="accent2"/>
                </a:solidFill>
              </a:rPr>
              <a:t>Appropriation</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Value Based Prioritization</a:t>
            </a:r>
            <a:r>
              <a:rPr lang="en" sz="1800" b="0" i="0" u="none" strike="noStrike" cap="none">
                <a:solidFill>
                  <a:srgbClr val="9900FF"/>
                </a:solidFill>
                <a:latin typeface="Arial"/>
                <a:ea typeface="Arial"/>
                <a:cs typeface="Arial"/>
                <a:sym typeface="Arial"/>
              </a:rPr>
              <a:t> </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Time-Boxing</a:t>
            </a:r>
            <a:r>
              <a:rPr lang="en" sz="1800" b="0" i="0" u="none" strike="noStrike" cap="none">
                <a:solidFill>
                  <a:srgbClr val="9900FF"/>
                </a:solidFill>
                <a:latin typeface="Arial"/>
                <a:ea typeface="Arial"/>
                <a:cs typeface="Arial"/>
                <a:sym typeface="Arial"/>
              </a:rPr>
              <a:t> </a:t>
            </a:r>
          </a:p>
          <a:p>
            <a:pPr marR="0" lvl="2" algn="l" rtl="0">
              <a:lnSpc>
                <a:spcPct val="100000"/>
              </a:lnSpc>
              <a:spcBef>
                <a:spcPts val="360"/>
              </a:spcBef>
              <a:spcAft>
                <a:spcPts val="0"/>
              </a:spcAft>
              <a:buClr>
                <a:schemeClr val="accent2"/>
              </a:buClr>
              <a:buSzPct val="100000"/>
            </a:pPr>
            <a:r>
              <a:rPr lang="en" sz="1400">
                <a:solidFill>
                  <a:schemeClr val="accent2"/>
                </a:solidFill>
              </a:rPr>
              <a:t>Time - constraint</a:t>
            </a:r>
          </a:p>
          <a:p>
            <a:pPr marL="457200" marR="0" lvl="0" indent="0" algn="l" rtl="0">
              <a:lnSpc>
                <a:spcPct val="100000"/>
              </a:lnSpc>
              <a:spcBef>
                <a:spcPts val="360"/>
              </a:spcBef>
              <a:spcAft>
                <a:spcPts val="0"/>
              </a:spcAft>
              <a:buClr>
                <a:srgbClr val="9900FF"/>
              </a:buClr>
              <a:buSzPct val="100000"/>
              <a:buFont typeface="Noto Sans Symbols"/>
              <a:buAutoNum type="arabicPeriod"/>
            </a:pPr>
            <a:r>
              <a:rPr lang="en" sz="1800">
                <a:solidFill>
                  <a:srgbClr val="9900FF"/>
                </a:solidFill>
              </a:rPr>
              <a:t>Iterative Development</a:t>
            </a:r>
          </a:p>
        </p:txBody>
      </p:sp>
      <p:sp>
        <p:nvSpPr>
          <p:cNvPr id="91" name="Shape 91"/>
          <p:cNvSpPr txBox="1"/>
          <p:nvPr/>
        </p:nvSpPr>
        <p:spPr>
          <a:xfrm>
            <a:off x="1775200" y="4732775"/>
            <a:ext cx="6172200" cy="206100"/>
          </a:xfrm>
          <a:prstGeom prst="rect">
            <a:avLst/>
          </a:prstGeom>
          <a:noFill/>
          <a:ln>
            <a:noFill/>
          </a:ln>
        </p:spPr>
        <p:txBody>
          <a:bodyPr lIns="91425" tIns="45700" rIns="91425" bIns="45700" anchor="t" anchorCtr="0">
            <a:noAutofit/>
          </a:bodyPr>
          <a:lstStyle/>
          <a:p>
            <a:pPr lvl="0" algn="ctr" rtl="0">
              <a:lnSpc>
                <a:spcPct val="115000"/>
              </a:lnSpc>
              <a:spcBef>
                <a:spcPts val="0"/>
              </a:spcBef>
              <a:buClr>
                <a:schemeClr val="dk1"/>
              </a:buClr>
              <a:buSzPct val="100000"/>
              <a:buFont typeface="Arial"/>
              <a:buNone/>
            </a:pPr>
            <a:r>
              <a:rPr lang="en" sz="1100" u="sng">
                <a:solidFill>
                  <a:schemeClr val="hlink"/>
                </a:solidFill>
                <a:hlinkClick r:id="rId3"/>
              </a:rPr>
              <a:t>https://www.scrumalliance.org/why-scrum/scrum-guide#sthash.7Z5Agm3N.dpuf</a:t>
            </a:r>
          </a:p>
          <a:p>
            <a:pPr lvl="0" algn="ctr" rtl="0">
              <a:lnSpc>
                <a:spcPct val="115000"/>
              </a:lnSpc>
              <a:spcBef>
                <a:spcPts val="0"/>
              </a:spcBef>
              <a:buClr>
                <a:schemeClr val="dk1"/>
              </a:buClr>
              <a:buSzPct val="100000"/>
              <a:buFont typeface="Arial"/>
              <a:buNone/>
            </a:pPr>
            <a:r>
              <a:rPr lang="en" sz="1100" u="sng">
                <a:solidFill>
                  <a:schemeClr val="hlink"/>
                </a:solidFill>
                <a:hlinkClick r:id="rId4"/>
              </a:rPr>
              <a:t>http://www.scrumstudy.com/scrum-principles.asp#sthash.1RegxNXS.dpuf</a:t>
            </a:r>
          </a:p>
          <a:p>
            <a:pPr marL="0" marR="0" lvl="0" indent="0" algn="l" rtl="0">
              <a:lnSpc>
                <a:spcPct val="100000"/>
              </a:lnSpc>
              <a:spcBef>
                <a:spcPts val="0"/>
              </a:spcBef>
              <a:spcAft>
                <a:spcPts val="0"/>
              </a:spcAft>
              <a:buClr>
                <a:schemeClr val="dk1"/>
              </a:buClr>
              <a:buFont typeface="Arial"/>
              <a:buNone/>
            </a:pPr>
            <a:endParaRPr sz="1200">
              <a:solidFill>
                <a:schemeClr val="dk1"/>
              </a:solidFill>
            </a:endParaRPr>
          </a:p>
        </p:txBody>
      </p:sp>
      <p:pic>
        <p:nvPicPr>
          <p:cNvPr id="92" name="Shape 92" descr="1.jpg"/>
          <p:cNvPicPr preferRelativeResize="0"/>
          <p:nvPr/>
        </p:nvPicPr>
        <p:blipFill>
          <a:blip r:embed="rId5">
            <a:alphaModFix/>
          </a:blip>
          <a:stretch>
            <a:fillRect/>
          </a:stretch>
        </p:blipFill>
        <p:spPr>
          <a:xfrm>
            <a:off x="3901975" y="1064950"/>
            <a:ext cx="4953451" cy="3574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p:nvPr/>
        </p:nvSpPr>
        <p:spPr>
          <a:xfrm>
            <a:off x="544750" y="228025"/>
            <a:ext cx="6397800" cy="658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Microsoft</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pic>
        <p:nvPicPr>
          <p:cNvPr id="353" name="Shape 353"/>
          <p:cNvPicPr preferRelativeResize="0"/>
          <p:nvPr/>
        </p:nvPicPr>
        <p:blipFill>
          <a:blip r:embed="rId3">
            <a:alphaModFix/>
          </a:blip>
          <a:stretch>
            <a:fillRect/>
          </a:stretch>
        </p:blipFill>
        <p:spPr>
          <a:xfrm>
            <a:off x="1064575" y="1545575"/>
            <a:ext cx="6118500" cy="3319225"/>
          </a:xfrm>
          <a:prstGeom prst="rect">
            <a:avLst/>
          </a:prstGeom>
          <a:noFill/>
          <a:ln>
            <a:noFill/>
          </a:ln>
        </p:spPr>
      </p:pic>
      <p:sp>
        <p:nvSpPr>
          <p:cNvPr id="354" name="Shape 354"/>
          <p:cNvSpPr txBox="1"/>
          <p:nvPr/>
        </p:nvSpPr>
        <p:spPr>
          <a:xfrm>
            <a:off x="734775" y="924825"/>
            <a:ext cx="7677300" cy="11148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eScrum</a:t>
            </a:r>
            <a:r>
              <a:rPr lang="en"/>
              <a:t> is a Web-based, end-to-end project management tool for Scrum built on the Microsoft Visual Studio Team Foundation Server Platform.</a:t>
            </a:r>
          </a:p>
        </p:txBody>
      </p:sp>
      <p:sp>
        <p:nvSpPr>
          <p:cNvPr id="355" name="Shape 355"/>
          <p:cNvSpPr txBox="1"/>
          <p:nvPr/>
        </p:nvSpPr>
        <p:spPr>
          <a:xfrm>
            <a:off x="848800" y="4801425"/>
            <a:ext cx="7259100" cy="215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https://blogs.msdn.microsoft.com/robcaron/2007/06/13/now-available-microsoft-escrum-version-1-0/</a:t>
            </a:r>
          </a:p>
          <a:p>
            <a:pPr lvl="0">
              <a:spcBef>
                <a:spcPts val="0"/>
              </a:spcBef>
              <a:buNone/>
            </a:pP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Shape 360"/>
          <p:cNvPicPr preferRelativeResize="0"/>
          <p:nvPr/>
        </p:nvPicPr>
        <p:blipFill>
          <a:blip r:embed="rId3">
            <a:alphaModFix/>
          </a:blip>
          <a:stretch>
            <a:fillRect/>
          </a:stretch>
        </p:blipFill>
        <p:spPr>
          <a:xfrm>
            <a:off x="823825" y="1596250"/>
            <a:ext cx="7638875" cy="3154525"/>
          </a:xfrm>
          <a:prstGeom prst="rect">
            <a:avLst/>
          </a:prstGeom>
          <a:noFill/>
          <a:ln>
            <a:noFill/>
          </a:ln>
        </p:spPr>
      </p:pic>
      <p:sp>
        <p:nvSpPr>
          <p:cNvPr id="361" name="Shape 361"/>
          <p:cNvSpPr txBox="1"/>
          <p:nvPr/>
        </p:nvSpPr>
        <p:spPr>
          <a:xfrm>
            <a:off x="810800" y="633425"/>
            <a:ext cx="6638400" cy="886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a:solidFill>
                  <a:schemeClr val="dk1"/>
                </a:solidFill>
              </a:rPr>
              <a:t>Helps in </a:t>
            </a:r>
            <a:r>
              <a:rPr lang="en" sz="1600" b="1">
                <a:solidFill>
                  <a:srgbClr val="9900FF"/>
                </a:solidFill>
              </a:rPr>
              <a:t>agile planning and management</a:t>
            </a:r>
          </a:p>
          <a:p>
            <a:pPr lvl="0" rtl="0">
              <a:lnSpc>
                <a:spcPct val="115000"/>
              </a:lnSpc>
              <a:spcBef>
                <a:spcPts val="0"/>
              </a:spcBef>
              <a:buClr>
                <a:schemeClr val="dk1"/>
              </a:buClr>
              <a:buSzPct val="68750"/>
              <a:buFont typeface="Arial"/>
              <a:buNone/>
            </a:pPr>
            <a:r>
              <a:rPr lang="en" sz="1600">
                <a:solidFill>
                  <a:schemeClr val="dk1"/>
                </a:solidFill>
              </a:rPr>
              <a:t>IBM been using IBM® Rational Team Concert™ to support our scrum teams, delighting in many of its features</a:t>
            </a:r>
          </a:p>
          <a:p>
            <a:pPr lvl="0">
              <a:spcBef>
                <a:spcPts val="0"/>
              </a:spcBef>
              <a:buNone/>
            </a:pPr>
            <a:endParaRPr/>
          </a:p>
        </p:txBody>
      </p:sp>
      <p:sp>
        <p:nvSpPr>
          <p:cNvPr id="362" name="Shape 362"/>
          <p:cNvSpPr txBox="1"/>
          <p:nvPr/>
        </p:nvSpPr>
        <p:spPr>
          <a:xfrm>
            <a:off x="836125" y="114025"/>
            <a:ext cx="6055500" cy="5574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IBM</a:t>
            </a:r>
          </a:p>
          <a:p>
            <a:pPr lvl="0">
              <a:spcBef>
                <a:spcPts val="0"/>
              </a:spcBef>
              <a:buClr>
                <a:schemeClr val="dk1"/>
              </a:buClr>
              <a:buFont typeface="Arial"/>
              <a:buNone/>
            </a:pPr>
            <a:endParaRPr>
              <a:solidFill>
                <a:schemeClr val="dk1"/>
              </a:solidFill>
            </a:endParaRPr>
          </a:p>
          <a:p>
            <a:pPr lvl="0">
              <a:spcBef>
                <a:spcPts val="0"/>
              </a:spcBef>
              <a:buNone/>
            </a:pPr>
            <a:endParaRPr/>
          </a:p>
        </p:txBody>
      </p:sp>
      <p:sp>
        <p:nvSpPr>
          <p:cNvPr id="363" name="Shape 363"/>
          <p:cNvSpPr txBox="1"/>
          <p:nvPr/>
        </p:nvSpPr>
        <p:spPr>
          <a:xfrm>
            <a:off x="969312" y="4826800"/>
            <a:ext cx="7347900" cy="202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http://www.ibm.com/developerworks/rational/library/09/scrumprojectmanagementteamconcert-1/</a:t>
            </a:r>
          </a:p>
          <a:p>
            <a:pPr lvl="0">
              <a:spcBef>
                <a:spcPts val="0"/>
              </a:spcBef>
              <a:buNone/>
            </a:pP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937850" y="1722950"/>
            <a:ext cx="7410450" cy="3169400"/>
          </a:xfrm>
          <a:prstGeom prst="rect">
            <a:avLst/>
          </a:prstGeom>
          <a:noFill/>
          <a:ln>
            <a:noFill/>
          </a:ln>
        </p:spPr>
      </p:pic>
      <p:sp>
        <p:nvSpPr>
          <p:cNvPr id="369" name="Shape 369"/>
          <p:cNvSpPr txBox="1"/>
          <p:nvPr/>
        </p:nvSpPr>
        <p:spPr>
          <a:xfrm>
            <a:off x="1140125" y="4826800"/>
            <a:ext cx="7005900" cy="228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http://www8.hp.com/us/en/software-solutions/agile-project-management-software-development/</a:t>
            </a:r>
          </a:p>
          <a:p>
            <a:pPr lvl="0">
              <a:spcBef>
                <a:spcPts val="0"/>
              </a:spcBef>
              <a:buNone/>
            </a:pPr>
            <a:endParaRPr sz="1200"/>
          </a:p>
        </p:txBody>
      </p:sp>
      <p:sp>
        <p:nvSpPr>
          <p:cNvPr id="370" name="Shape 370"/>
          <p:cNvSpPr txBox="1"/>
          <p:nvPr/>
        </p:nvSpPr>
        <p:spPr>
          <a:xfrm>
            <a:off x="557425" y="114025"/>
            <a:ext cx="5802300" cy="4815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HP</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71" name="Shape 371"/>
          <p:cNvSpPr txBox="1"/>
          <p:nvPr/>
        </p:nvSpPr>
        <p:spPr>
          <a:xfrm>
            <a:off x="937850" y="747450"/>
            <a:ext cx="7322400" cy="8742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a:solidFill>
                  <a:schemeClr val="dk1"/>
                </a:solidFill>
              </a:rPr>
              <a:t>Agile project management solution to plan, execute and track Agile projects.</a:t>
            </a:r>
          </a:p>
          <a:p>
            <a:pPr lvl="0">
              <a:spcBef>
                <a:spcPts val="0"/>
              </a:spcBef>
              <a:buNone/>
            </a:pPr>
            <a:r>
              <a:rPr lang="en" sz="1600">
                <a:solidFill>
                  <a:schemeClr val="dk1"/>
                </a:solidFill>
              </a:rPr>
              <a:t>You can remove latencies, bolster Agile practices, and foster continuous improvement using</a:t>
            </a:r>
            <a:r>
              <a:rPr lang="en" sz="1600" b="1">
                <a:solidFill>
                  <a:schemeClr val="dk2"/>
                </a:solidFill>
              </a:rPr>
              <a:t> SaaS or on-premise deployment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Shape 376"/>
          <p:cNvPicPr preferRelativeResize="0"/>
          <p:nvPr/>
        </p:nvPicPr>
        <p:blipFill>
          <a:blip r:embed="rId3">
            <a:alphaModFix/>
          </a:blip>
          <a:stretch>
            <a:fillRect/>
          </a:stretch>
        </p:blipFill>
        <p:spPr>
          <a:xfrm>
            <a:off x="1583975" y="2039674"/>
            <a:ext cx="6496050" cy="2736425"/>
          </a:xfrm>
          <a:prstGeom prst="rect">
            <a:avLst/>
          </a:prstGeom>
          <a:noFill/>
          <a:ln>
            <a:noFill/>
          </a:ln>
        </p:spPr>
      </p:pic>
      <p:sp>
        <p:nvSpPr>
          <p:cNvPr id="377" name="Shape 377"/>
          <p:cNvSpPr txBox="1"/>
          <p:nvPr/>
        </p:nvSpPr>
        <p:spPr>
          <a:xfrm>
            <a:off x="1482250" y="4826775"/>
            <a:ext cx="6537000" cy="2535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https://itunes.apple.com/us/app/agilescrum-pro/id547660657?mt=8</a:t>
            </a:r>
          </a:p>
          <a:p>
            <a:pPr lvl="0">
              <a:spcBef>
                <a:spcPts val="0"/>
              </a:spcBef>
              <a:buNone/>
            </a:pPr>
            <a:endParaRPr sz="1200"/>
          </a:p>
        </p:txBody>
      </p:sp>
      <p:sp>
        <p:nvSpPr>
          <p:cNvPr id="378" name="Shape 378"/>
          <p:cNvSpPr txBox="1"/>
          <p:nvPr/>
        </p:nvSpPr>
        <p:spPr>
          <a:xfrm>
            <a:off x="1051500" y="164700"/>
            <a:ext cx="4395900" cy="4941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Apple</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79" name="Shape 379"/>
          <p:cNvSpPr txBox="1"/>
          <p:nvPr/>
        </p:nvSpPr>
        <p:spPr>
          <a:xfrm>
            <a:off x="1013500" y="696775"/>
            <a:ext cx="7791300" cy="8235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b="1">
                <a:solidFill>
                  <a:srgbClr val="FF0000"/>
                </a:solidFill>
              </a:rPr>
              <a:t>AgileScrum</a:t>
            </a:r>
            <a:r>
              <a:rPr lang="en" sz="1600">
                <a:solidFill>
                  <a:schemeClr val="dk1"/>
                </a:solidFill>
              </a:rPr>
              <a:t> Pro - iPad application which supports project management in Agile Scrum methodology. </a:t>
            </a:r>
          </a:p>
          <a:p>
            <a:pPr lvl="0" rtl="0">
              <a:lnSpc>
                <a:spcPct val="115000"/>
              </a:lnSpc>
              <a:spcBef>
                <a:spcPts val="0"/>
              </a:spcBef>
              <a:buClr>
                <a:schemeClr val="dk1"/>
              </a:buClr>
              <a:buSzPct val="68750"/>
              <a:buFont typeface="Arial"/>
              <a:buNone/>
            </a:pPr>
            <a:r>
              <a:rPr lang="en" sz="1600">
                <a:solidFill>
                  <a:schemeClr val="dk1"/>
                </a:solidFill>
              </a:rPr>
              <a:t>AgileScrum Pro helps during </a:t>
            </a:r>
            <a:r>
              <a:rPr lang="en" sz="1600" b="1">
                <a:solidFill>
                  <a:srgbClr val="FF0000"/>
                </a:solidFill>
              </a:rPr>
              <a:t>planning and tracking sprint</a:t>
            </a:r>
            <a:r>
              <a:rPr lang="en" sz="1600">
                <a:solidFill>
                  <a:schemeClr val="dk1"/>
                </a:solidFill>
              </a:rPr>
              <a:t> as well as reporting and collecting statistics</a:t>
            </a:r>
          </a:p>
          <a:p>
            <a:pPr lvl="0">
              <a:spcBef>
                <a:spcPts val="0"/>
              </a:spcBef>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1209675" y="1760949"/>
            <a:ext cx="6724650" cy="3042350"/>
          </a:xfrm>
          <a:prstGeom prst="rect">
            <a:avLst/>
          </a:prstGeom>
          <a:noFill/>
          <a:ln>
            <a:noFill/>
          </a:ln>
        </p:spPr>
      </p:pic>
      <p:sp>
        <p:nvSpPr>
          <p:cNvPr id="385" name="Shape 385"/>
          <p:cNvSpPr txBox="1"/>
          <p:nvPr/>
        </p:nvSpPr>
        <p:spPr>
          <a:xfrm>
            <a:off x="1209675" y="4803300"/>
            <a:ext cx="6841200" cy="215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https://www.alexanderjsingleton.com/google-adwords-the-art-of-scrum-quintuple-constraint/</a:t>
            </a:r>
          </a:p>
          <a:p>
            <a:pPr lvl="0">
              <a:spcBef>
                <a:spcPts val="0"/>
              </a:spcBef>
              <a:buNone/>
            </a:pPr>
            <a:endParaRPr sz="1200"/>
          </a:p>
        </p:txBody>
      </p:sp>
      <p:sp>
        <p:nvSpPr>
          <p:cNvPr id="386" name="Shape 386"/>
          <p:cNvSpPr txBox="1"/>
          <p:nvPr/>
        </p:nvSpPr>
        <p:spPr>
          <a:xfrm>
            <a:off x="747450" y="50675"/>
            <a:ext cx="6587700" cy="3546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Google</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87" name="Shape 387"/>
          <p:cNvSpPr txBox="1"/>
          <p:nvPr/>
        </p:nvSpPr>
        <p:spPr>
          <a:xfrm>
            <a:off x="810800" y="608100"/>
            <a:ext cx="7614000" cy="886800"/>
          </a:xfrm>
          <a:prstGeom prst="rect">
            <a:avLst/>
          </a:prstGeom>
          <a:noFill/>
          <a:ln>
            <a:noFill/>
          </a:ln>
        </p:spPr>
        <p:txBody>
          <a:bodyPr lIns="91425" tIns="91425" rIns="91425" bIns="91425" anchor="t" anchorCtr="0">
            <a:noAutofit/>
          </a:bodyPr>
          <a:lstStyle/>
          <a:p>
            <a:pPr lvl="0">
              <a:spcBef>
                <a:spcPts val="0"/>
              </a:spcBef>
              <a:buNone/>
            </a:pPr>
            <a:r>
              <a:rPr lang="en" sz="1600" b="1">
                <a:solidFill>
                  <a:srgbClr val="00FF00"/>
                </a:solidFill>
              </a:rPr>
              <a:t>Google AdWords</a:t>
            </a:r>
            <a:r>
              <a:rPr lang="en" sz="1600">
                <a:solidFill>
                  <a:schemeClr val="dk1"/>
                </a:solidFill>
              </a:rPr>
              <a:t> is an online advertising service that enables advertisers to compete to display brief advertising copy to web users, based in part on cookies, keywords, predefined by the advertisers, that might link the copy to the content of web pages shown to users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p:cNvPicPr preferRelativeResize="0"/>
          <p:nvPr/>
        </p:nvPicPr>
        <p:blipFill>
          <a:blip r:embed="rId3">
            <a:alphaModFix/>
          </a:blip>
          <a:stretch>
            <a:fillRect/>
          </a:stretch>
        </p:blipFill>
        <p:spPr>
          <a:xfrm>
            <a:off x="1812025" y="1634274"/>
            <a:ext cx="5734050" cy="3055474"/>
          </a:xfrm>
          <a:prstGeom prst="rect">
            <a:avLst/>
          </a:prstGeom>
          <a:noFill/>
          <a:ln>
            <a:noFill/>
          </a:ln>
        </p:spPr>
      </p:pic>
      <p:sp>
        <p:nvSpPr>
          <p:cNvPr id="393" name="Shape 393"/>
          <p:cNvSpPr txBox="1"/>
          <p:nvPr/>
        </p:nvSpPr>
        <p:spPr>
          <a:xfrm>
            <a:off x="532075" y="4626425"/>
            <a:ext cx="7858800" cy="228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http://blogs.adobe.com/agile/files/2012/08/Adobe-Premiere-Pro-Scrum-Adoption-How-an-agile-approach-enabled-success-in-a-hyper-competitive-landscape-.pdf</a:t>
            </a:r>
          </a:p>
          <a:p>
            <a:pPr lvl="0">
              <a:spcBef>
                <a:spcPts val="0"/>
              </a:spcBef>
              <a:buNone/>
            </a:pPr>
            <a:endParaRPr sz="1200"/>
          </a:p>
        </p:txBody>
      </p:sp>
      <p:sp>
        <p:nvSpPr>
          <p:cNvPr id="394" name="Shape 394"/>
          <p:cNvSpPr txBox="1"/>
          <p:nvPr/>
        </p:nvSpPr>
        <p:spPr>
          <a:xfrm>
            <a:off x="481400" y="0"/>
            <a:ext cx="5992200" cy="4689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Adobe</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395" name="Shape 395"/>
          <p:cNvSpPr txBox="1"/>
          <p:nvPr/>
        </p:nvSpPr>
        <p:spPr>
          <a:xfrm>
            <a:off x="671450" y="620775"/>
            <a:ext cx="7858800" cy="785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b="1">
                <a:solidFill>
                  <a:schemeClr val="accent2"/>
                </a:solidFill>
              </a:rPr>
              <a:t>Adobe Premiere Pro</a:t>
            </a:r>
            <a:r>
              <a:rPr lang="en" sz="1600">
                <a:solidFill>
                  <a:schemeClr val="dk1"/>
                </a:solidFill>
              </a:rPr>
              <a:t> is a non-linear video editor that competes against Apple’s Final Cut Pro and Avid’s MediaComposer for market share in key markets such as broadcasting, film / video editing, and corporate videography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p:cNvPicPr preferRelativeResize="0"/>
          <p:nvPr/>
        </p:nvPicPr>
        <p:blipFill>
          <a:blip r:embed="rId3">
            <a:alphaModFix/>
          </a:blip>
          <a:stretch>
            <a:fillRect/>
          </a:stretch>
        </p:blipFill>
        <p:spPr>
          <a:xfrm>
            <a:off x="1191225" y="1418900"/>
            <a:ext cx="6981825" cy="3433225"/>
          </a:xfrm>
          <a:prstGeom prst="rect">
            <a:avLst/>
          </a:prstGeom>
          <a:noFill/>
          <a:ln>
            <a:noFill/>
          </a:ln>
        </p:spPr>
      </p:pic>
      <p:sp>
        <p:nvSpPr>
          <p:cNvPr id="401" name="Shape 401"/>
          <p:cNvSpPr txBox="1"/>
          <p:nvPr/>
        </p:nvSpPr>
        <p:spPr>
          <a:xfrm>
            <a:off x="1114850" y="4788775"/>
            <a:ext cx="7335300" cy="354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https://adtmag.com/articles/2011/01/14/how-facebook-does-agile.aspx</a:t>
            </a:r>
          </a:p>
          <a:p>
            <a:pPr lvl="0">
              <a:spcBef>
                <a:spcPts val="0"/>
              </a:spcBef>
              <a:buNone/>
            </a:pPr>
            <a:endParaRPr sz="1200"/>
          </a:p>
        </p:txBody>
      </p:sp>
      <p:sp>
        <p:nvSpPr>
          <p:cNvPr id="402" name="Shape 402"/>
          <p:cNvSpPr txBox="1"/>
          <p:nvPr/>
        </p:nvSpPr>
        <p:spPr>
          <a:xfrm>
            <a:off x="291375" y="0"/>
            <a:ext cx="6651000" cy="4689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application in Facebook</a:t>
            </a:r>
          </a:p>
          <a:p>
            <a:pPr lvl="0">
              <a:spcBef>
                <a:spcPts val="0"/>
              </a:spcBef>
              <a:buClr>
                <a:schemeClr val="dk1"/>
              </a:buClr>
              <a:buFont typeface="Arial"/>
              <a:buNone/>
            </a:pPr>
            <a:endParaRPr>
              <a:solidFill>
                <a:schemeClr val="dk1"/>
              </a:solidFill>
            </a:endParaRPr>
          </a:p>
          <a:p>
            <a:pPr lvl="0">
              <a:spcBef>
                <a:spcPts val="0"/>
              </a:spcBef>
              <a:buClr>
                <a:schemeClr val="dk1"/>
              </a:buClr>
              <a:buFont typeface="Arial"/>
              <a:buNone/>
            </a:pPr>
            <a:endParaRPr>
              <a:solidFill>
                <a:schemeClr val="dk1"/>
              </a:solidFill>
            </a:endParaRPr>
          </a:p>
        </p:txBody>
      </p:sp>
      <p:sp>
        <p:nvSpPr>
          <p:cNvPr id="403" name="Shape 403"/>
          <p:cNvSpPr txBox="1"/>
          <p:nvPr/>
        </p:nvSpPr>
        <p:spPr>
          <a:xfrm>
            <a:off x="608100" y="608100"/>
            <a:ext cx="7601100" cy="7347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b="1">
                <a:solidFill>
                  <a:srgbClr val="FF0000"/>
                </a:solidFill>
              </a:rPr>
              <a:t>Facebook</a:t>
            </a:r>
            <a:r>
              <a:rPr lang="en" sz="1600">
                <a:solidFill>
                  <a:schemeClr val="dk1"/>
                </a:solidFill>
              </a:rPr>
              <a:t> seems to almost go to great pains to not use the term "Agile" in its official engineering and software development communications</a:t>
            </a:r>
          </a:p>
          <a:p>
            <a:pPr lvl="0">
              <a:spcBef>
                <a:spcPts val="0"/>
              </a:spcBef>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a:solidFill>
                  <a:srgbClr val="0000FF"/>
                </a:solidFill>
              </a:rPr>
              <a:t>8</a:t>
            </a:r>
            <a:r>
              <a:rPr lang="en" sz="2800" b="1" i="0" u="none">
                <a:solidFill>
                  <a:srgbClr val="0000FF"/>
                </a:solidFill>
                <a:latin typeface="Arial"/>
                <a:ea typeface="Arial"/>
                <a:cs typeface="Arial"/>
                <a:sym typeface="Arial"/>
              </a:rPr>
              <a:t>.</a:t>
            </a:r>
            <a:r>
              <a:rPr lang="en"/>
              <a:t>	</a:t>
            </a:r>
            <a:r>
              <a:rPr lang="en" sz="2600" b="1">
                <a:solidFill>
                  <a:srgbClr val="0000FF"/>
                </a:solidFill>
              </a:rPr>
              <a:t>Scrum Method: SWOT Analysis</a:t>
            </a:r>
          </a:p>
          <a:p>
            <a:pPr marL="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a:p>
            <a:pPr marL="91440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p:nvPr/>
        </p:nvSpPr>
        <p:spPr>
          <a:xfrm>
            <a:off x="739650" y="709500"/>
            <a:ext cx="7664700" cy="4079400"/>
          </a:xfrm>
          <a:prstGeom prst="rect">
            <a:avLst/>
          </a:prstGeom>
          <a:noFill/>
          <a:ln>
            <a:noFill/>
          </a:ln>
        </p:spPr>
        <p:txBody>
          <a:bodyPr lIns="91425" tIns="91425" rIns="91425" bIns="91425" anchor="t" anchorCtr="0">
            <a:noAutofit/>
          </a:bodyPr>
          <a:lstStyle/>
          <a:p>
            <a:pPr lvl="0" rtl="0">
              <a:lnSpc>
                <a:spcPct val="100000"/>
              </a:lnSpc>
              <a:spcBef>
                <a:spcPts val="0"/>
              </a:spcBef>
              <a:spcAft>
                <a:spcPts val="1200"/>
              </a:spcAft>
              <a:buClr>
                <a:schemeClr val="dk1"/>
              </a:buClr>
              <a:buSzPct val="61111"/>
              <a:buFont typeface="Arial"/>
              <a:buNone/>
            </a:pPr>
            <a:r>
              <a:rPr lang="en" sz="1800" b="1">
                <a:solidFill>
                  <a:srgbClr val="C00000"/>
                </a:solidFill>
              </a:rPr>
              <a:t>Strengths</a:t>
            </a:r>
            <a:r>
              <a:rPr lang="en" b="1">
                <a:solidFill>
                  <a:srgbClr val="C00000"/>
                </a:solidFill>
              </a:rPr>
              <a:t>:</a:t>
            </a:r>
          </a:p>
          <a:p>
            <a:pPr marL="457200" lvl="0" indent="-228600" rtl="0">
              <a:lnSpc>
                <a:spcPct val="115000"/>
              </a:lnSpc>
              <a:spcBef>
                <a:spcPts val="0"/>
              </a:spcBef>
              <a:spcAft>
                <a:spcPts val="1200"/>
              </a:spcAft>
              <a:buClr>
                <a:schemeClr val="dk1"/>
              </a:buClr>
              <a:buChar char="●"/>
            </a:pPr>
            <a:r>
              <a:rPr lang="en">
                <a:solidFill>
                  <a:schemeClr val="dk1"/>
                </a:solidFill>
              </a:rPr>
              <a:t>Scrum is very </a:t>
            </a:r>
            <a:r>
              <a:rPr lang="en" b="1">
                <a:solidFill>
                  <a:srgbClr val="9900FF"/>
                </a:solidFill>
              </a:rPr>
              <a:t>flexible</a:t>
            </a:r>
            <a:r>
              <a:rPr lang="en">
                <a:solidFill>
                  <a:schemeClr val="dk1"/>
                </a:solidFill>
              </a:rPr>
              <a:t> to adapt</a:t>
            </a:r>
          </a:p>
          <a:p>
            <a:pPr marL="457200" lvl="0" indent="-228600" rtl="0">
              <a:lnSpc>
                <a:spcPct val="115000"/>
              </a:lnSpc>
              <a:spcBef>
                <a:spcPts val="0"/>
              </a:spcBef>
              <a:spcAft>
                <a:spcPts val="1200"/>
              </a:spcAft>
              <a:buClr>
                <a:schemeClr val="dk1"/>
              </a:buClr>
              <a:buChar char="●"/>
            </a:pPr>
            <a:r>
              <a:rPr lang="en">
                <a:solidFill>
                  <a:schemeClr val="dk1"/>
                </a:solidFill>
              </a:rPr>
              <a:t>Scrum is simple </a:t>
            </a:r>
            <a:r>
              <a:rPr lang="en" b="1">
                <a:solidFill>
                  <a:srgbClr val="9900FF"/>
                </a:solidFill>
              </a:rPr>
              <a:t>framework</a:t>
            </a:r>
          </a:p>
          <a:p>
            <a:pPr marL="457200" lvl="0" indent="-228600" rtl="0">
              <a:lnSpc>
                <a:spcPct val="115000"/>
              </a:lnSpc>
              <a:spcBef>
                <a:spcPts val="0"/>
              </a:spcBef>
              <a:spcAft>
                <a:spcPts val="1200"/>
              </a:spcAft>
              <a:buClr>
                <a:schemeClr val="dk1"/>
              </a:buClr>
              <a:buChar char="●"/>
            </a:pPr>
            <a:r>
              <a:rPr lang="en">
                <a:solidFill>
                  <a:schemeClr val="dk1"/>
                </a:solidFill>
              </a:rPr>
              <a:t>Agile scrum helps the company in </a:t>
            </a:r>
            <a:r>
              <a:rPr lang="en" b="1">
                <a:solidFill>
                  <a:srgbClr val="9900FF"/>
                </a:solidFill>
              </a:rPr>
              <a:t>saving time and money</a:t>
            </a:r>
          </a:p>
          <a:p>
            <a:pPr marL="457200" lvl="0" indent="-228600" rtl="0">
              <a:lnSpc>
                <a:spcPct val="115000"/>
              </a:lnSpc>
              <a:spcBef>
                <a:spcPts val="0"/>
              </a:spcBef>
              <a:spcAft>
                <a:spcPts val="1200"/>
              </a:spcAft>
              <a:buClr>
                <a:schemeClr val="dk1"/>
              </a:buClr>
              <a:buChar char="●"/>
            </a:pPr>
            <a:r>
              <a:rPr lang="en">
                <a:solidFill>
                  <a:schemeClr val="dk1"/>
                </a:solidFill>
              </a:rPr>
              <a:t>Any mistakes can be </a:t>
            </a:r>
            <a:r>
              <a:rPr lang="en" b="1">
                <a:solidFill>
                  <a:srgbClr val="9900FF"/>
                </a:solidFill>
              </a:rPr>
              <a:t>easily rectified</a:t>
            </a:r>
          </a:p>
          <a:p>
            <a:pPr marL="457200" lvl="0" indent="-228600" rtl="0">
              <a:lnSpc>
                <a:spcPct val="115000"/>
              </a:lnSpc>
              <a:spcBef>
                <a:spcPts val="0"/>
              </a:spcBef>
              <a:spcAft>
                <a:spcPts val="1200"/>
              </a:spcAft>
              <a:buClr>
                <a:schemeClr val="dk1"/>
              </a:buClr>
              <a:buChar char="●"/>
            </a:pPr>
            <a:r>
              <a:rPr lang="en" b="1">
                <a:solidFill>
                  <a:srgbClr val="9900FF"/>
                </a:solidFill>
              </a:rPr>
              <a:t>Clear visibility</a:t>
            </a:r>
            <a:r>
              <a:rPr lang="en">
                <a:solidFill>
                  <a:schemeClr val="dk1"/>
                </a:solidFill>
              </a:rPr>
              <a:t> of the project development</a:t>
            </a:r>
          </a:p>
          <a:p>
            <a:pPr marL="457200" lvl="0" indent="-228600" rtl="0">
              <a:lnSpc>
                <a:spcPct val="115000"/>
              </a:lnSpc>
              <a:spcBef>
                <a:spcPts val="0"/>
              </a:spcBef>
              <a:spcAft>
                <a:spcPts val="1200"/>
              </a:spcAft>
              <a:buClr>
                <a:schemeClr val="dk1"/>
              </a:buClr>
              <a:buChar char="●"/>
            </a:pPr>
            <a:r>
              <a:rPr lang="en" b="1">
                <a:solidFill>
                  <a:srgbClr val="9900FF"/>
                </a:solidFill>
              </a:rPr>
              <a:t>Iterative</a:t>
            </a:r>
            <a:r>
              <a:rPr lang="en">
                <a:solidFill>
                  <a:schemeClr val="dk1"/>
                </a:solidFill>
              </a:rPr>
              <a:t> in nature</a:t>
            </a:r>
          </a:p>
          <a:p>
            <a:pPr marL="457200" lvl="0" indent="-228600" rtl="0">
              <a:lnSpc>
                <a:spcPct val="115000"/>
              </a:lnSpc>
              <a:spcBef>
                <a:spcPts val="0"/>
              </a:spcBef>
              <a:spcAft>
                <a:spcPts val="1200"/>
              </a:spcAft>
              <a:buClr>
                <a:schemeClr val="dk1"/>
              </a:buClr>
              <a:buChar char="●"/>
            </a:pPr>
            <a:r>
              <a:rPr lang="en">
                <a:solidFill>
                  <a:schemeClr val="dk1"/>
                </a:solidFill>
              </a:rPr>
              <a:t>Daily meetings make it possible to measure</a:t>
            </a:r>
            <a:r>
              <a:rPr lang="en" b="1">
                <a:solidFill>
                  <a:srgbClr val="9900FF"/>
                </a:solidFill>
              </a:rPr>
              <a:t> individual productivity</a:t>
            </a:r>
          </a:p>
          <a:p>
            <a:pPr marL="457200" lvl="0" indent="-228600" rtl="0">
              <a:lnSpc>
                <a:spcPct val="115000"/>
              </a:lnSpc>
              <a:spcBef>
                <a:spcPts val="0"/>
              </a:spcBef>
              <a:spcAft>
                <a:spcPts val="1200"/>
              </a:spcAft>
              <a:buClr>
                <a:schemeClr val="dk1"/>
              </a:buClr>
              <a:buChar char="●"/>
            </a:pPr>
            <a:r>
              <a:rPr lang="en">
                <a:solidFill>
                  <a:schemeClr val="dk1"/>
                </a:solidFill>
              </a:rPr>
              <a:t>Issues are identified well in advance through the daily meetings</a:t>
            </a:r>
          </a:p>
          <a:p>
            <a:pPr marL="457200" lvl="0" indent="-228600" rtl="0">
              <a:lnSpc>
                <a:spcPct val="115000"/>
              </a:lnSpc>
              <a:spcBef>
                <a:spcPts val="0"/>
              </a:spcBef>
              <a:spcAft>
                <a:spcPts val="1200"/>
              </a:spcAft>
              <a:buClr>
                <a:schemeClr val="dk1"/>
              </a:buClr>
              <a:buChar char="●"/>
            </a:pPr>
            <a:r>
              <a:rPr lang="en">
                <a:solidFill>
                  <a:schemeClr val="dk1"/>
                </a:solidFill>
              </a:rPr>
              <a:t>It is easier to deliver a </a:t>
            </a:r>
            <a:r>
              <a:rPr lang="en" b="1">
                <a:solidFill>
                  <a:srgbClr val="9900FF"/>
                </a:solidFill>
              </a:rPr>
              <a:t>quality product </a:t>
            </a:r>
            <a:r>
              <a:rPr lang="en">
                <a:solidFill>
                  <a:schemeClr val="dk1"/>
                </a:solidFill>
              </a:rPr>
              <a:t>in a scheduled time</a:t>
            </a:r>
          </a:p>
          <a:p>
            <a:pPr marL="457200" lvl="0" indent="-228600" rtl="0">
              <a:lnSpc>
                <a:spcPct val="115000"/>
              </a:lnSpc>
              <a:spcBef>
                <a:spcPts val="0"/>
              </a:spcBef>
              <a:spcAft>
                <a:spcPts val="1200"/>
              </a:spcAft>
              <a:buClr>
                <a:schemeClr val="dk1"/>
              </a:buClr>
              <a:buChar char="●"/>
            </a:pPr>
            <a:r>
              <a:rPr lang="en">
                <a:solidFill>
                  <a:schemeClr val="dk1"/>
                </a:solidFill>
              </a:rPr>
              <a:t>Agile Scrum can work with any technology/ programming language</a:t>
            </a:r>
          </a:p>
          <a:p>
            <a:pPr marL="457200" lvl="0" indent="-228600" rtl="0">
              <a:lnSpc>
                <a:spcPct val="115000"/>
              </a:lnSpc>
              <a:spcBef>
                <a:spcPts val="0"/>
              </a:spcBef>
              <a:spcAft>
                <a:spcPts val="1200"/>
              </a:spcAft>
              <a:buClr>
                <a:schemeClr val="dk1"/>
              </a:buClr>
              <a:buChar char="●"/>
            </a:pPr>
            <a:r>
              <a:rPr lang="en">
                <a:solidFill>
                  <a:schemeClr val="dk1"/>
                </a:solidFill>
              </a:rPr>
              <a:t>Team is given authority to </a:t>
            </a:r>
            <a:r>
              <a:rPr lang="en" b="1">
                <a:solidFill>
                  <a:srgbClr val="9900FF"/>
                </a:solidFill>
              </a:rPr>
              <a:t>make decisions</a:t>
            </a:r>
          </a:p>
          <a:p>
            <a:pPr lvl="0" rtl="0">
              <a:lnSpc>
                <a:spcPct val="100000"/>
              </a:lnSpc>
              <a:spcBef>
                <a:spcPts val="0"/>
              </a:spcBef>
              <a:spcAft>
                <a:spcPts val="1200"/>
              </a:spcAft>
              <a:buNone/>
            </a:pPr>
            <a:endParaRPr/>
          </a:p>
        </p:txBody>
      </p:sp>
      <p:sp>
        <p:nvSpPr>
          <p:cNvPr id="414" name="Shape 414"/>
          <p:cNvSpPr txBox="1"/>
          <p:nvPr/>
        </p:nvSpPr>
        <p:spPr>
          <a:xfrm>
            <a:off x="582750" y="164700"/>
            <a:ext cx="6068400" cy="5448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Method: SWOT Analysis</a:t>
            </a:r>
          </a:p>
        </p:txBody>
      </p:sp>
      <p:sp>
        <p:nvSpPr>
          <p:cNvPr id="415" name="Shape 415"/>
          <p:cNvSpPr txBox="1"/>
          <p:nvPr/>
        </p:nvSpPr>
        <p:spPr>
          <a:xfrm>
            <a:off x="1178200" y="4408725"/>
            <a:ext cx="6448500" cy="456000"/>
          </a:xfrm>
          <a:prstGeom prst="rect">
            <a:avLst/>
          </a:prstGeom>
          <a:noFill/>
          <a:ln>
            <a:noFill/>
          </a:ln>
        </p:spPr>
        <p:txBody>
          <a:bodyPr lIns="91425" tIns="91425" rIns="91425" bIns="91425" anchor="t" anchorCtr="0">
            <a:noAutofit/>
          </a:bodyPr>
          <a:lstStyle/>
          <a:p>
            <a:pPr marL="914400" lvl="0" indent="457200">
              <a:spcBef>
                <a:spcPts val="0"/>
              </a:spcBef>
              <a:buNone/>
            </a:pPr>
            <a:r>
              <a:rPr lang="en" sz="1200" u="sng">
                <a:solidFill>
                  <a:srgbClr val="0000FF"/>
                </a:solidFill>
              </a:rPr>
              <a:t>http://www.emilianosoldipmp.info/tag/swot-analysis/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p:nvPr/>
        </p:nvSpPr>
        <p:spPr>
          <a:xfrm>
            <a:off x="739650" y="709500"/>
            <a:ext cx="7664700" cy="4079400"/>
          </a:xfrm>
          <a:prstGeom prst="rect">
            <a:avLst/>
          </a:prstGeom>
          <a:noFill/>
          <a:ln>
            <a:noFill/>
          </a:ln>
        </p:spPr>
        <p:txBody>
          <a:bodyPr lIns="91425" tIns="91425" rIns="91425" bIns="91425" anchor="t" anchorCtr="0">
            <a:noAutofit/>
          </a:bodyPr>
          <a:lstStyle/>
          <a:p>
            <a:pPr lvl="0" rtl="0">
              <a:lnSpc>
                <a:spcPct val="100000"/>
              </a:lnSpc>
              <a:spcBef>
                <a:spcPts val="0"/>
              </a:spcBef>
              <a:spcAft>
                <a:spcPts val="1200"/>
              </a:spcAft>
              <a:buNone/>
            </a:pPr>
            <a:r>
              <a:rPr lang="en" sz="1600" b="1">
                <a:solidFill>
                  <a:srgbClr val="C00000"/>
                </a:solidFill>
              </a:rPr>
              <a:t>Weaknesses</a:t>
            </a:r>
            <a:r>
              <a:rPr lang="en" b="1">
                <a:solidFill>
                  <a:srgbClr val="C00000"/>
                </a:solidFill>
              </a:rPr>
              <a:t>:</a:t>
            </a:r>
          </a:p>
          <a:p>
            <a:pPr marL="457200" lvl="0" indent="-228600" rtl="0">
              <a:lnSpc>
                <a:spcPct val="150000"/>
              </a:lnSpc>
              <a:spcBef>
                <a:spcPts val="0"/>
              </a:spcBef>
              <a:spcAft>
                <a:spcPts val="1200"/>
              </a:spcAft>
              <a:buChar char="●"/>
            </a:pPr>
            <a:r>
              <a:rPr lang="en">
                <a:solidFill>
                  <a:schemeClr val="dk1"/>
                </a:solidFill>
              </a:rPr>
              <a:t>Process is </a:t>
            </a:r>
            <a:r>
              <a:rPr lang="en" b="1">
                <a:solidFill>
                  <a:srgbClr val="FF9900"/>
                </a:solidFill>
              </a:rPr>
              <a:t>unstructured</a:t>
            </a:r>
          </a:p>
          <a:p>
            <a:pPr marL="457200" lvl="0" indent="-228600" rtl="0">
              <a:lnSpc>
                <a:spcPct val="150000"/>
              </a:lnSpc>
              <a:spcBef>
                <a:spcPts val="0"/>
              </a:spcBef>
              <a:spcAft>
                <a:spcPts val="1200"/>
              </a:spcAft>
              <a:buClr>
                <a:schemeClr val="dk1"/>
              </a:buClr>
              <a:buChar char="●"/>
            </a:pPr>
            <a:r>
              <a:rPr lang="en">
                <a:solidFill>
                  <a:schemeClr val="dk1"/>
                </a:solidFill>
              </a:rPr>
              <a:t>May not be suitable for large scale organizations</a:t>
            </a:r>
          </a:p>
          <a:p>
            <a:pPr marL="457200" lvl="0" indent="-228600" rtl="0">
              <a:lnSpc>
                <a:spcPct val="150000"/>
              </a:lnSpc>
              <a:spcBef>
                <a:spcPts val="0"/>
              </a:spcBef>
              <a:spcAft>
                <a:spcPts val="1200"/>
              </a:spcAft>
              <a:buClr>
                <a:schemeClr val="dk1"/>
              </a:buClr>
              <a:buChar char="●"/>
            </a:pPr>
            <a:r>
              <a:rPr lang="en">
                <a:solidFill>
                  <a:schemeClr val="dk1"/>
                </a:solidFill>
              </a:rPr>
              <a:t>Accurate documents are not present</a:t>
            </a:r>
          </a:p>
          <a:p>
            <a:pPr marL="457200" lvl="0" indent="-228600" rtl="0">
              <a:lnSpc>
                <a:spcPct val="150000"/>
              </a:lnSpc>
              <a:spcBef>
                <a:spcPts val="0"/>
              </a:spcBef>
              <a:spcAft>
                <a:spcPts val="1200"/>
              </a:spcAft>
              <a:buClr>
                <a:schemeClr val="dk1"/>
              </a:buClr>
              <a:buChar char="●"/>
            </a:pPr>
            <a:r>
              <a:rPr lang="en">
                <a:solidFill>
                  <a:schemeClr val="dk1"/>
                </a:solidFill>
              </a:rPr>
              <a:t>There is</a:t>
            </a:r>
            <a:r>
              <a:rPr lang="en">
                <a:solidFill>
                  <a:srgbClr val="FF9900"/>
                </a:solidFill>
              </a:rPr>
              <a:t> </a:t>
            </a:r>
            <a:r>
              <a:rPr lang="en" b="1">
                <a:solidFill>
                  <a:srgbClr val="FF9900"/>
                </a:solidFill>
              </a:rPr>
              <a:t>no architecture </a:t>
            </a:r>
            <a:r>
              <a:rPr lang="en">
                <a:solidFill>
                  <a:schemeClr val="dk1"/>
                </a:solidFill>
              </a:rPr>
              <a:t>based design for scrum.</a:t>
            </a:r>
          </a:p>
          <a:p>
            <a:pPr marL="457200" lvl="0" indent="-228600" rtl="0">
              <a:lnSpc>
                <a:spcPct val="150000"/>
              </a:lnSpc>
              <a:spcBef>
                <a:spcPts val="0"/>
              </a:spcBef>
              <a:spcAft>
                <a:spcPts val="1200"/>
              </a:spcAft>
              <a:buClr>
                <a:schemeClr val="dk1"/>
              </a:buClr>
              <a:buChar char="●"/>
            </a:pPr>
            <a:r>
              <a:rPr lang="en" b="1">
                <a:solidFill>
                  <a:srgbClr val="FF9900"/>
                </a:solidFill>
              </a:rPr>
              <a:t>Estimating</a:t>
            </a:r>
            <a:r>
              <a:rPr lang="en">
                <a:solidFill>
                  <a:schemeClr val="dk1"/>
                </a:solidFill>
              </a:rPr>
              <a:t> project costs is difficult.</a:t>
            </a:r>
          </a:p>
          <a:p>
            <a:pPr marL="457200" lvl="0" indent="-228600" rtl="0">
              <a:lnSpc>
                <a:spcPct val="150000"/>
              </a:lnSpc>
              <a:spcBef>
                <a:spcPts val="0"/>
              </a:spcBef>
              <a:spcAft>
                <a:spcPts val="1200"/>
              </a:spcAft>
              <a:buClr>
                <a:schemeClr val="dk1"/>
              </a:buClr>
              <a:buChar char="●"/>
            </a:pPr>
            <a:r>
              <a:rPr lang="en">
                <a:solidFill>
                  <a:schemeClr val="dk1"/>
                </a:solidFill>
              </a:rPr>
              <a:t>If the team members are not committed, the project will either never complete or fail.</a:t>
            </a:r>
          </a:p>
          <a:p>
            <a:pPr marL="457200" lvl="0" indent="-228600" rtl="0">
              <a:lnSpc>
                <a:spcPct val="150000"/>
              </a:lnSpc>
              <a:spcBef>
                <a:spcPts val="0"/>
              </a:spcBef>
              <a:spcAft>
                <a:spcPts val="1200"/>
              </a:spcAft>
              <a:buClr>
                <a:schemeClr val="dk1"/>
              </a:buClr>
              <a:buChar char="●"/>
            </a:pPr>
            <a:r>
              <a:rPr lang="en">
                <a:solidFill>
                  <a:schemeClr val="dk1"/>
                </a:solidFill>
              </a:rPr>
              <a:t>Needs </a:t>
            </a:r>
            <a:r>
              <a:rPr lang="en" b="1">
                <a:solidFill>
                  <a:srgbClr val="FF9900"/>
                </a:solidFill>
              </a:rPr>
              <a:t>experienced people</a:t>
            </a:r>
            <a:r>
              <a:rPr lang="en">
                <a:solidFill>
                  <a:schemeClr val="dk1"/>
                </a:solidFill>
              </a:rPr>
              <a:t> else project execution may not be completed on time.</a:t>
            </a:r>
          </a:p>
          <a:p>
            <a:pPr marL="457200" lvl="0" indent="-228600" rtl="0">
              <a:lnSpc>
                <a:spcPct val="150000"/>
              </a:lnSpc>
              <a:spcBef>
                <a:spcPts val="0"/>
              </a:spcBef>
              <a:spcAft>
                <a:spcPts val="1200"/>
              </a:spcAft>
              <a:buClr>
                <a:schemeClr val="dk1"/>
              </a:buClr>
              <a:buChar char="●"/>
            </a:pPr>
            <a:r>
              <a:rPr lang="en" b="1">
                <a:solidFill>
                  <a:srgbClr val="FF9900"/>
                </a:solidFill>
              </a:rPr>
              <a:t>Communication</a:t>
            </a:r>
            <a:r>
              <a:rPr lang="en">
                <a:solidFill>
                  <a:schemeClr val="dk1"/>
                </a:solidFill>
              </a:rPr>
              <a:t> is critical.</a:t>
            </a:r>
          </a:p>
          <a:p>
            <a:pPr marL="457200" lvl="0" indent="-228600" rtl="0">
              <a:lnSpc>
                <a:spcPct val="150000"/>
              </a:lnSpc>
              <a:spcBef>
                <a:spcPts val="0"/>
              </a:spcBef>
              <a:spcAft>
                <a:spcPts val="1200"/>
              </a:spcAft>
              <a:buClr>
                <a:schemeClr val="dk1"/>
              </a:buClr>
              <a:buChar char="●"/>
            </a:pPr>
            <a:r>
              <a:rPr lang="en">
                <a:solidFill>
                  <a:schemeClr val="dk1"/>
                </a:solidFill>
              </a:rPr>
              <a:t>If any of the team members leave during a development it can have a huge inverse effect on the project development</a:t>
            </a:r>
          </a:p>
          <a:p>
            <a:pPr marL="457200" lvl="0" indent="-228600" rtl="0">
              <a:lnSpc>
                <a:spcPct val="150000"/>
              </a:lnSpc>
              <a:spcBef>
                <a:spcPts val="0"/>
              </a:spcBef>
              <a:spcAft>
                <a:spcPts val="1200"/>
              </a:spcAft>
              <a:buClr>
                <a:schemeClr val="dk1"/>
              </a:buClr>
              <a:buChar char="●"/>
            </a:pPr>
            <a:r>
              <a:rPr lang="en">
                <a:solidFill>
                  <a:schemeClr val="dk1"/>
                </a:solidFill>
              </a:rPr>
              <a:t>Project</a:t>
            </a:r>
            <a:r>
              <a:rPr lang="en" b="1">
                <a:solidFill>
                  <a:srgbClr val="FF9900"/>
                </a:solidFill>
              </a:rPr>
              <a:t> quality management</a:t>
            </a:r>
            <a:r>
              <a:rPr lang="en">
                <a:solidFill>
                  <a:schemeClr val="dk1"/>
                </a:solidFill>
              </a:rPr>
              <a:t> is hard </a:t>
            </a:r>
          </a:p>
          <a:p>
            <a:pPr lvl="0" rtl="0">
              <a:lnSpc>
                <a:spcPct val="100000"/>
              </a:lnSpc>
              <a:spcBef>
                <a:spcPts val="0"/>
              </a:spcBef>
              <a:spcAft>
                <a:spcPts val="1200"/>
              </a:spcAft>
              <a:buNone/>
            </a:pPr>
            <a:endParaRPr>
              <a:solidFill>
                <a:schemeClr val="dk1"/>
              </a:solidFill>
            </a:endParaRPr>
          </a:p>
        </p:txBody>
      </p:sp>
      <p:sp>
        <p:nvSpPr>
          <p:cNvPr id="421" name="Shape 421"/>
          <p:cNvSpPr txBox="1"/>
          <p:nvPr/>
        </p:nvSpPr>
        <p:spPr>
          <a:xfrm>
            <a:off x="582750" y="164700"/>
            <a:ext cx="6068400" cy="5448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Method: SWOT Analysis (Cont.)</a:t>
            </a:r>
          </a:p>
        </p:txBody>
      </p:sp>
      <p:sp>
        <p:nvSpPr>
          <p:cNvPr id="422" name="Shape 422"/>
          <p:cNvSpPr txBox="1"/>
          <p:nvPr/>
        </p:nvSpPr>
        <p:spPr>
          <a:xfrm>
            <a:off x="1203550" y="4788900"/>
            <a:ext cx="6448500" cy="456000"/>
          </a:xfrm>
          <a:prstGeom prst="rect">
            <a:avLst/>
          </a:prstGeom>
          <a:noFill/>
          <a:ln>
            <a:noFill/>
          </a:ln>
        </p:spPr>
        <p:txBody>
          <a:bodyPr lIns="91425" tIns="91425" rIns="91425" bIns="91425" anchor="t" anchorCtr="0">
            <a:noAutofit/>
          </a:bodyPr>
          <a:lstStyle/>
          <a:p>
            <a:pPr marL="914400" lvl="0" indent="457200" rtl="0">
              <a:spcBef>
                <a:spcPts val="0"/>
              </a:spcBef>
              <a:buNone/>
            </a:pPr>
            <a:r>
              <a:rPr lang="en" sz="1200" u="sng">
                <a:solidFill>
                  <a:srgbClr val="0000FF"/>
                </a:solidFill>
              </a:rPr>
              <a:t>http://www.emilianosoldipmp.info/tag/swot-analysis/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Shape 97"/>
          <p:cNvSpPr txBox="1"/>
          <p:nvPr/>
        </p:nvSpPr>
        <p:spPr>
          <a:xfrm>
            <a:off x="443400" y="4245650"/>
            <a:ext cx="8057400" cy="419100"/>
          </a:xfrm>
          <a:prstGeom prst="rect">
            <a:avLst/>
          </a:prstGeom>
          <a:noFill/>
          <a:ln>
            <a:noFill/>
          </a:ln>
        </p:spPr>
        <p:txBody>
          <a:bodyPr lIns="91425" tIns="45700" rIns="91425" bIns="45700" anchor="t" anchorCtr="0">
            <a:noAutofit/>
          </a:bodyPr>
          <a:lstStyle/>
          <a:p>
            <a:pPr marL="1371600" lvl="0" indent="387350" rtl="0">
              <a:lnSpc>
                <a:spcPct val="115000"/>
              </a:lnSpc>
              <a:spcBef>
                <a:spcPts val="0"/>
              </a:spcBef>
              <a:buClr>
                <a:schemeClr val="dk1"/>
              </a:buClr>
              <a:buSzPct val="100000"/>
              <a:buFont typeface="Arial"/>
              <a:buNone/>
            </a:pPr>
            <a:r>
              <a:rPr lang="en" sz="1100" u="sng">
                <a:solidFill>
                  <a:schemeClr val="hlink"/>
                </a:solidFill>
                <a:hlinkClick r:id="rId3"/>
              </a:rPr>
              <a:t>http://www.agilelearninglabs.com/resources/scrum-introduction/</a:t>
            </a:r>
          </a:p>
          <a:p>
            <a:pPr lvl="0" rtl="0">
              <a:lnSpc>
                <a:spcPct val="115000"/>
              </a:lnSpc>
              <a:spcBef>
                <a:spcPts val="0"/>
              </a:spcBef>
              <a:buClr>
                <a:schemeClr val="dk1"/>
              </a:buClr>
              <a:buSzPct val="100000"/>
              <a:buFont typeface="Arial"/>
              <a:buNone/>
            </a:pPr>
            <a:r>
              <a:rPr lang="en" sz="1100" u="sng">
                <a:solidFill>
                  <a:schemeClr val="hlink"/>
                </a:solidFill>
                <a:hlinkClick r:id="rId4"/>
              </a:rPr>
              <a:t>https://www.google.co.in/search?q=concepts+of+short+delivery+cycles+scrum&amp;source=lnms&amp;tbm=isch&amp;sa=X&amp;ved=0ahUKEwiw-9DR4PbTAhVBqo8KHXpFBeQQ_AUIBigB&amp;biw=1366&amp;bih=676#tbm=isch&amp;q=+short+delivery+cycles+scrum&amp;imgrc=bWBymN0NwocBcM:</a:t>
            </a:r>
          </a:p>
        </p:txBody>
      </p:sp>
      <p:pic>
        <p:nvPicPr>
          <p:cNvPr id="98" name="Shape 98" descr="2.gif"/>
          <p:cNvPicPr preferRelativeResize="0"/>
          <p:nvPr/>
        </p:nvPicPr>
        <p:blipFill>
          <a:blip r:embed="rId5">
            <a:alphaModFix/>
          </a:blip>
          <a:stretch>
            <a:fillRect/>
          </a:stretch>
        </p:blipFill>
        <p:spPr>
          <a:xfrm>
            <a:off x="190425" y="730925"/>
            <a:ext cx="5238750" cy="3514725"/>
          </a:xfrm>
          <a:prstGeom prst="rect">
            <a:avLst/>
          </a:prstGeom>
          <a:noFill/>
          <a:ln>
            <a:noFill/>
          </a:ln>
        </p:spPr>
      </p:pic>
      <p:sp>
        <p:nvSpPr>
          <p:cNvPr id="99" name="Shape 99"/>
          <p:cNvSpPr txBox="1"/>
          <p:nvPr/>
        </p:nvSpPr>
        <p:spPr>
          <a:xfrm>
            <a:off x="497400" y="146950"/>
            <a:ext cx="8057400" cy="419100"/>
          </a:xfrm>
          <a:prstGeom prst="rect">
            <a:avLst/>
          </a:prstGeom>
          <a:noFill/>
          <a:ln>
            <a:noFill/>
          </a:ln>
        </p:spPr>
        <p:txBody>
          <a:bodyPr lIns="91425" tIns="91425" rIns="91425" bIns="91425" anchor="t" anchorCtr="0">
            <a:noAutofit/>
          </a:bodyPr>
          <a:lstStyle/>
          <a:p>
            <a:pPr marL="457200" lvl="0" indent="457200" algn="l" rtl="0">
              <a:spcBef>
                <a:spcPts val="0"/>
              </a:spcBef>
              <a:buClr>
                <a:schemeClr val="hlink"/>
              </a:buClr>
              <a:buSzPct val="25000"/>
              <a:buFont typeface="Arial"/>
              <a:buNone/>
            </a:pPr>
            <a:r>
              <a:rPr lang="en" sz="2400" b="1">
                <a:solidFill>
                  <a:schemeClr val="hlink"/>
                </a:solidFill>
              </a:rPr>
              <a:t>Concepts of Short Delivery Cycles</a:t>
            </a:r>
          </a:p>
        </p:txBody>
      </p:sp>
      <p:sp>
        <p:nvSpPr>
          <p:cNvPr id="100" name="Shape 100"/>
          <p:cNvSpPr txBox="1"/>
          <p:nvPr/>
        </p:nvSpPr>
        <p:spPr>
          <a:xfrm>
            <a:off x="5290450" y="859125"/>
            <a:ext cx="3651300" cy="33864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A scrum team consists of nearly</a:t>
            </a:r>
            <a:r>
              <a:rPr lang="en" b="1"/>
              <a:t> 		</a:t>
            </a:r>
            <a:r>
              <a:rPr lang="en" b="1">
                <a:solidFill>
                  <a:schemeClr val="dk2"/>
                </a:solidFill>
              </a:rPr>
              <a:t>7 people</a:t>
            </a:r>
          </a:p>
          <a:p>
            <a:pPr lvl="0" rtl="0">
              <a:spcBef>
                <a:spcPts val="0"/>
              </a:spcBef>
              <a:buNone/>
            </a:pPr>
            <a:endParaRPr/>
          </a:p>
          <a:p>
            <a:pPr marL="457200" lvl="0" indent="-228600" rtl="0">
              <a:spcBef>
                <a:spcPts val="0"/>
              </a:spcBef>
              <a:buChar char="●"/>
            </a:pPr>
            <a:r>
              <a:rPr lang="en"/>
              <a:t>Each sprint is typically 			</a:t>
            </a:r>
            <a:r>
              <a:rPr lang="en" b="1">
                <a:solidFill>
                  <a:schemeClr val="dk2"/>
                </a:solidFill>
              </a:rPr>
              <a:t>two to four weeks</a:t>
            </a:r>
            <a:r>
              <a:rPr lang="en"/>
              <a:t> long</a:t>
            </a:r>
          </a:p>
          <a:p>
            <a:pPr lvl="0" rtl="0">
              <a:spcBef>
                <a:spcPts val="0"/>
              </a:spcBef>
              <a:buNone/>
            </a:pPr>
            <a:endParaRPr/>
          </a:p>
          <a:p>
            <a:pPr marL="457200" lvl="0" indent="-228600" rtl="0">
              <a:spcBef>
                <a:spcPts val="0"/>
              </a:spcBef>
              <a:buChar char="●"/>
            </a:pPr>
            <a:r>
              <a:rPr lang="en" b="1">
                <a:solidFill>
                  <a:schemeClr val="dk2"/>
                </a:solidFill>
              </a:rPr>
              <a:t>Shorter</a:t>
            </a:r>
            <a:r>
              <a:rPr lang="en"/>
              <a:t> sprint cycle, team is 	</a:t>
            </a:r>
            <a:r>
              <a:rPr lang="en" b="1">
                <a:solidFill>
                  <a:schemeClr val="dk2"/>
                </a:solidFill>
              </a:rPr>
              <a:t>more frequently</a:t>
            </a:r>
            <a:r>
              <a:rPr lang="en"/>
              <a:t> delivering value to the business</a:t>
            </a:r>
          </a:p>
          <a:p>
            <a:pPr lvl="0" rtl="0">
              <a:spcBef>
                <a:spcPts val="0"/>
              </a:spcBef>
              <a:buNone/>
            </a:pPr>
            <a:endParaRPr/>
          </a:p>
          <a:p>
            <a:pPr marL="457200" lvl="0" indent="-228600" rtl="0">
              <a:spcBef>
                <a:spcPts val="0"/>
              </a:spcBef>
              <a:buChar char="●"/>
            </a:pPr>
            <a:r>
              <a:rPr lang="en"/>
              <a:t>Simple </a:t>
            </a:r>
            <a:r>
              <a:rPr lang="en" b="1">
                <a:solidFill>
                  <a:schemeClr val="dk2"/>
                </a:solidFill>
              </a:rPr>
              <a:t>implementation</a:t>
            </a:r>
          </a:p>
          <a:p>
            <a:pPr lvl="0" rtl="0">
              <a:spcBef>
                <a:spcPts val="0"/>
              </a:spcBef>
              <a:buNone/>
            </a:pPr>
            <a:endParaRPr/>
          </a:p>
          <a:p>
            <a:pPr marL="457200" lvl="0" indent="-228600">
              <a:spcBef>
                <a:spcPts val="0"/>
              </a:spcBef>
              <a:buChar char="●"/>
            </a:pPr>
            <a:r>
              <a:rPr lang="en"/>
              <a:t>Increased </a:t>
            </a:r>
            <a:r>
              <a:rPr lang="en" b="1">
                <a:solidFill>
                  <a:schemeClr val="accent1"/>
                </a:solidFill>
              </a:rPr>
              <a:t>productivity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p:nvPr/>
        </p:nvSpPr>
        <p:spPr>
          <a:xfrm>
            <a:off x="395650" y="56525"/>
            <a:ext cx="7325100" cy="5427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Method: SWOT Analysis (Cont.)</a:t>
            </a:r>
          </a:p>
          <a:p>
            <a:pPr lvl="0">
              <a:spcBef>
                <a:spcPts val="0"/>
              </a:spcBef>
              <a:buNone/>
            </a:pPr>
            <a:endParaRPr/>
          </a:p>
        </p:txBody>
      </p:sp>
      <p:sp>
        <p:nvSpPr>
          <p:cNvPr id="428" name="Shape 428"/>
          <p:cNvSpPr txBox="1"/>
          <p:nvPr/>
        </p:nvSpPr>
        <p:spPr>
          <a:xfrm>
            <a:off x="520000" y="661350"/>
            <a:ext cx="8139300" cy="3820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b="1">
                <a:solidFill>
                  <a:srgbClr val="C00000"/>
                </a:solidFill>
              </a:rPr>
              <a:t>Opportunities</a:t>
            </a:r>
            <a:r>
              <a:rPr lang="en" b="1">
                <a:solidFill>
                  <a:srgbClr val="C00000"/>
                </a:solidFill>
              </a:rPr>
              <a:t>:</a:t>
            </a:r>
          </a:p>
          <a:p>
            <a:pPr marL="457200" lvl="0" indent="-228600" rtl="0">
              <a:lnSpc>
                <a:spcPct val="115000"/>
              </a:lnSpc>
              <a:spcBef>
                <a:spcPts val="0"/>
              </a:spcBef>
              <a:buClr>
                <a:schemeClr val="dk1"/>
              </a:buClr>
              <a:buChar char="●"/>
            </a:pPr>
            <a:r>
              <a:rPr lang="en">
                <a:solidFill>
                  <a:schemeClr val="dk1"/>
                </a:solidFill>
              </a:rPr>
              <a:t>For product-driven organizations, Scrum is a way to revolutionize how you do business</a:t>
            </a:r>
          </a:p>
          <a:p>
            <a:pPr marL="457200" lvl="0" indent="-228600" rtl="0">
              <a:lnSpc>
                <a:spcPct val="115000"/>
              </a:lnSpc>
              <a:spcBef>
                <a:spcPts val="0"/>
              </a:spcBef>
              <a:buClr>
                <a:schemeClr val="dk1"/>
              </a:buClr>
              <a:buChar char="●"/>
            </a:pPr>
            <a:r>
              <a:rPr lang="en">
                <a:solidFill>
                  <a:schemeClr val="dk1"/>
                </a:solidFill>
              </a:rPr>
              <a:t>To increase productivity and to </a:t>
            </a:r>
            <a:r>
              <a:rPr lang="en" b="1">
                <a:solidFill>
                  <a:schemeClr val="dk2"/>
                </a:solidFill>
              </a:rPr>
              <a:t>inspire commitment</a:t>
            </a:r>
          </a:p>
          <a:p>
            <a:pPr marL="457200" lvl="0" indent="-228600" rtl="0">
              <a:lnSpc>
                <a:spcPct val="115000"/>
              </a:lnSpc>
              <a:spcBef>
                <a:spcPts val="0"/>
              </a:spcBef>
              <a:buClr>
                <a:schemeClr val="dk1"/>
              </a:buClr>
              <a:buChar char="●"/>
            </a:pPr>
            <a:r>
              <a:rPr lang="en">
                <a:solidFill>
                  <a:schemeClr val="dk1"/>
                </a:solidFill>
              </a:rPr>
              <a:t>Scrum features demonstrable progress realized through frequent, </a:t>
            </a:r>
            <a:r>
              <a:rPr lang="en" b="1">
                <a:solidFill>
                  <a:schemeClr val="dk2"/>
                </a:solidFill>
              </a:rPr>
              <a:t>incremental production releases</a:t>
            </a:r>
            <a:r>
              <a:rPr lang="en">
                <a:solidFill>
                  <a:schemeClr val="dk1"/>
                </a:solidFill>
              </a:rPr>
              <a:t> (Sprints).</a:t>
            </a:r>
          </a:p>
          <a:p>
            <a:pPr marL="457200" lvl="0" indent="-228600" rtl="0">
              <a:lnSpc>
                <a:spcPct val="115000"/>
              </a:lnSpc>
              <a:spcBef>
                <a:spcPts val="0"/>
              </a:spcBef>
              <a:buClr>
                <a:schemeClr val="dk1"/>
              </a:buClr>
              <a:buChar char="●"/>
            </a:pPr>
            <a:r>
              <a:rPr lang="en">
                <a:solidFill>
                  <a:schemeClr val="dk1"/>
                </a:solidFill>
              </a:rPr>
              <a:t>It is ideal for start-ups trying to attract and </a:t>
            </a:r>
            <a:r>
              <a:rPr lang="en" b="1">
                <a:solidFill>
                  <a:schemeClr val="dk2"/>
                </a:solidFill>
              </a:rPr>
              <a:t>maintain investors</a:t>
            </a:r>
          </a:p>
          <a:p>
            <a:pPr lvl="0" rtl="0">
              <a:lnSpc>
                <a:spcPct val="115000"/>
              </a:lnSpc>
              <a:spcBef>
                <a:spcPts val="0"/>
              </a:spcBef>
              <a:buNone/>
            </a:pPr>
            <a:endParaRPr b="1">
              <a:solidFill>
                <a:srgbClr val="C00000"/>
              </a:solidFill>
            </a:endParaRPr>
          </a:p>
          <a:p>
            <a:pPr lvl="0" rtl="0">
              <a:lnSpc>
                <a:spcPct val="115000"/>
              </a:lnSpc>
              <a:spcBef>
                <a:spcPts val="0"/>
              </a:spcBef>
              <a:buClr>
                <a:schemeClr val="dk1"/>
              </a:buClr>
              <a:buSzPct val="68750"/>
              <a:buFont typeface="Arial"/>
              <a:buNone/>
            </a:pPr>
            <a:r>
              <a:rPr lang="en" sz="1600" b="1">
                <a:solidFill>
                  <a:srgbClr val="C00000"/>
                </a:solidFill>
              </a:rPr>
              <a:t>Threats</a:t>
            </a:r>
            <a:r>
              <a:rPr lang="en" b="1">
                <a:solidFill>
                  <a:srgbClr val="C00000"/>
                </a:solidFill>
              </a:rPr>
              <a:t>:</a:t>
            </a:r>
          </a:p>
          <a:p>
            <a:pPr marL="457200" lvl="0" indent="-228600" rtl="0">
              <a:lnSpc>
                <a:spcPct val="115000"/>
              </a:lnSpc>
              <a:spcBef>
                <a:spcPts val="0"/>
              </a:spcBef>
              <a:buClr>
                <a:schemeClr val="dk1"/>
              </a:buClr>
              <a:buChar char="●"/>
            </a:pPr>
            <a:r>
              <a:rPr lang="en">
                <a:solidFill>
                  <a:schemeClr val="dk1"/>
                </a:solidFill>
              </a:rPr>
              <a:t>Threats are most likely to emerge from </a:t>
            </a:r>
            <a:r>
              <a:rPr lang="en" b="1">
                <a:solidFill>
                  <a:schemeClr val="dk2"/>
                </a:solidFill>
              </a:rPr>
              <a:t>outside the team</a:t>
            </a:r>
          </a:p>
          <a:p>
            <a:pPr marL="457200" lvl="0" indent="-228600" rtl="0">
              <a:lnSpc>
                <a:spcPct val="115000"/>
              </a:lnSpc>
              <a:spcBef>
                <a:spcPts val="0"/>
              </a:spcBef>
              <a:buClr>
                <a:schemeClr val="dk1"/>
              </a:buClr>
              <a:buChar char="●"/>
            </a:pPr>
            <a:r>
              <a:rPr lang="en">
                <a:solidFill>
                  <a:schemeClr val="dk1"/>
                </a:solidFill>
              </a:rPr>
              <a:t>Compliance and </a:t>
            </a:r>
            <a:r>
              <a:rPr lang="en" b="1">
                <a:solidFill>
                  <a:schemeClr val="dk2"/>
                </a:solidFill>
              </a:rPr>
              <a:t>legal issues</a:t>
            </a:r>
            <a:r>
              <a:rPr lang="en">
                <a:solidFill>
                  <a:schemeClr val="dk1"/>
                </a:solidFill>
              </a:rPr>
              <a:t> in large organizations are always looming</a:t>
            </a:r>
          </a:p>
          <a:p>
            <a:pPr marL="457200" lvl="0" indent="-228600" rtl="0">
              <a:lnSpc>
                <a:spcPct val="115000"/>
              </a:lnSpc>
              <a:spcBef>
                <a:spcPts val="0"/>
              </a:spcBef>
              <a:buClr>
                <a:schemeClr val="dk1"/>
              </a:buClr>
              <a:buChar char="●"/>
            </a:pPr>
            <a:r>
              <a:rPr lang="en">
                <a:solidFill>
                  <a:schemeClr val="dk1"/>
                </a:solidFill>
              </a:rPr>
              <a:t>Security issues in large organizations are big because work product requires a </a:t>
            </a:r>
            <a:r>
              <a:rPr lang="en" b="1">
                <a:solidFill>
                  <a:schemeClr val="dk2"/>
                </a:solidFill>
              </a:rPr>
              <a:t>security review</a:t>
            </a:r>
          </a:p>
          <a:p>
            <a:pPr marL="457200" lvl="0" indent="-228600" rtl="0">
              <a:lnSpc>
                <a:spcPct val="115000"/>
              </a:lnSpc>
              <a:spcBef>
                <a:spcPts val="0"/>
              </a:spcBef>
              <a:buClr>
                <a:schemeClr val="dk1"/>
              </a:buClr>
              <a:buChar char="●"/>
            </a:pPr>
            <a:r>
              <a:rPr lang="en" b="1">
                <a:solidFill>
                  <a:schemeClr val="dk2"/>
                </a:solidFill>
              </a:rPr>
              <a:t>Jealously</a:t>
            </a:r>
            <a:r>
              <a:rPr lang="en">
                <a:solidFill>
                  <a:schemeClr val="dk1"/>
                </a:solidFill>
              </a:rPr>
              <a:t> from non-scrum teams can be a threat</a:t>
            </a:r>
          </a:p>
          <a:p>
            <a:pPr marL="457200" lvl="0" indent="-228600" rtl="0">
              <a:lnSpc>
                <a:spcPct val="115000"/>
              </a:lnSpc>
              <a:spcBef>
                <a:spcPts val="0"/>
              </a:spcBef>
              <a:buClr>
                <a:schemeClr val="dk1"/>
              </a:buClr>
              <a:buChar char="●"/>
            </a:pPr>
            <a:r>
              <a:rPr lang="en">
                <a:solidFill>
                  <a:schemeClr val="dk1"/>
                </a:solidFill>
              </a:rPr>
              <a:t>If an organization is </a:t>
            </a:r>
            <a:r>
              <a:rPr lang="en" b="1">
                <a:solidFill>
                  <a:schemeClr val="dk2"/>
                </a:solidFill>
              </a:rPr>
              <a:t>not fully "Agile"</a:t>
            </a:r>
            <a:r>
              <a:rPr lang="en">
                <a:solidFill>
                  <a:schemeClr val="dk1"/>
                </a:solidFill>
              </a:rPr>
              <a:t>, or not all using Scrum, there's a perception that the Scrum team gets to do the best projects</a:t>
            </a:r>
          </a:p>
          <a:p>
            <a:pPr lvl="0" rtl="0">
              <a:lnSpc>
                <a:spcPct val="115000"/>
              </a:lnSpc>
              <a:spcBef>
                <a:spcPts val="0"/>
              </a:spcBef>
              <a:buNone/>
            </a:pPr>
            <a:endParaRPr/>
          </a:p>
        </p:txBody>
      </p:sp>
      <p:sp>
        <p:nvSpPr>
          <p:cNvPr id="429" name="Shape 429"/>
          <p:cNvSpPr txBox="1"/>
          <p:nvPr/>
        </p:nvSpPr>
        <p:spPr>
          <a:xfrm>
            <a:off x="723550" y="4770375"/>
            <a:ext cx="7732200" cy="226200"/>
          </a:xfrm>
          <a:prstGeom prst="rect">
            <a:avLst/>
          </a:prstGeom>
          <a:noFill/>
          <a:ln>
            <a:noFill/>
          </a:ln>
        </p:spPr>
        <p:txBody>
          <a:bodyPr lIns="91425" tIns="91425" rIns="91425" bIns="91425" anchor="t" anchorCtr="0">
            <a:noAutofit/>
          </a:bodyPr>
          <a:lstStyle/>
          <a:p>
            <a:pPr marL="1371600" lvl="0" indent="387350" rtl="0">
              <a:spcBef>
                <a:spcPts val="0"/>
              </a:spcBef>
              <a:buClr>
                <a:schemeClr val="dk1"/>
              </a:buClr>
              <a:buSzPct val="91666"/>
              <a:buFont typeface="Arial"/>
              <a:buNone/>
            </a:pPr>
            <a:r>
              <a:rPr lang="en" sz="1200" u="sng">
                <a:solidFill>
                  <a:schemeClr val="hlink"/>
                </a:solidFill>
              </a:rPr>
              <a:t>http://www.emilianosoldipmp.info/tag/swot-analysis/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a:solidFill>
                  <a:srgbClr val="0000FF"/>
                </a:solidFill>
              </a:rPr>
              <a:t>9</a:t>
            </a:r>
            <a:r>
              <a:rPr lang="en" sz="2800" b="1" i="0" u="none">
                <a:solidFill>
                  <a:srgbClr val="0000FF"/>
                </a:solidFill>
                <a:latin typeface="Arial"/>
                <a:ea typeface="Arial"/>
                <a:cs typeface="Arial"/>
                <a:sym typeface="Arial"/>
              </a:rPr>
              <a:t>.</a:t>
            </a:r>
            <a:r>
              <a:rPr lang="en"/>
              <a:t>	</a:t>
            </a:r>
            <a:r>
              <a:rPr lang="en" sz="2600" b="1">
                <a:solidFill>
                  <a:srgbClr val="0000FF"/>
                </a:solidFill>
              </a:rPr>
              <a:t>Scrum Tool: Version One</a:t>
            </a:r>
          </a:p>
          <a:p>
            <a:pPr marL="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a:p>
            <a:pPr marL="91440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p:nvPr/>
        </p:nvSpPr>
        <p:spPr>
          <a:xfrm>
            <a:off x="587825" y="802600"/>
            <a:ext cx="7890600" cy="4047000"/>
          </a:xfrm>
          <a:prstGeom prst="rect">
            <a:avLst/>
          </a:prstGeom>
          <a:noFill/>
          <a:ln>
            <a:noFill/>
          </a:ln>
        </p:spPr>
        <p:txBody>
          <a:bodyPr lIns="91425" tIns="91425" rIns="91425" bIns="91425" anchor="t" anchorCtr="0">
            <a:noAutofit/>
          </a:bodyPr>
          <a:lstStyle/>
          <a:p>
            <a:pPr lvl="0" rtl="0">
              <a:lnSpc>
                <a:spcPct val="115000"/>
              </a:lnSpc>
              <a:spcBef>
                <a:spcPts val="0"/>
              </a:spcBef>
              <a:spcAft>
                <a:spcPts val="600"/>
              </a:spcAft>
              <a:buClr>
                <a:schemeClr val="dk1"/>
              </a:buClr>
              <a:buFont typeface="Arial"/>
              <a:buNone/>
            </a:pPr>
            <a:r>
              <a:rPr lang="en">
                <a:solidFill>
                  <a:schemeClr val="dk1"/>
                </a:solidFill>
              </a:rPr>
              <a:t>Version One is an all-in-one </a:t>
            </a:r>
            <a:r>
              <a:rPr lang="en" b="1">
                <a:solidFill>
                  <a:schemeClr val="dk2"/>
                </a:solidFill>
              </a:rPr>
              <a:t>enterprise agile solution </a:t>
            </a:r>
            <a:r>
              <a:rPr lang="en">
                <a:solidFill>
                  <a:schemeClr val="dk1"/>
                </a:solidFill>
              </a:rPr>
              <a:t>for software organizations scaling agile.</a:t>
            </a:r>
          </a:p>
          <a:p>
            <a:pPr lvl="0" rtl="0">
              <a:lnSpc>
                <a:spcPct val="115000"/>
              </a:lnSpc>
              <a:spcBef>
                <a:spcPts val="0"/>
              </a:spcBef>
              <a:spcAft>
                <a:spcPts val="600"/>
              </a:spcAft>
              <a:buClr>
                <a:schemeClr val="dk1"/>
              </a:buClr>
              <a:buFont typeface="Arial"/>
              <a:buNone/>
            </a:pPr>
            <a:r>
              <a:rPr lang="en">
                <a:solidFill>
                  <a:schemeClr val="dk1"/>
                </a:solidFill>
              </a:rPr>
              <a:t>From discovery to delivery, Version One uniquely scales to any number of </a:t>
            </a:r>
            <a:r>
              <a:rPr lang="en" b="1">
                <a:solidFill>
                  <a:schemeClr val="dk2"/>
                </a:solidFill>
              </a:rPr>
              <a:t>organizational levels </a:t>
            </a:r>
            <a:r>
              <a:rPr lang="en">
                <a:solidFill>
                  <a:schemeClr val="dk1"/>
                </a:solidFill>
              </a:rPr>
              <a:t>and supports methodologies such as the scaled agile framework ® </a:t>
            </a:r>
          </a:p>
          <a:p>
            <a:pPr lvl="0" rtl="0">
              <a:lnSpc>
                <a:spcPct val="115000"/>
              </a:lnSpc>
              <a:spcBef>
                <a:spcPts val="0"/>
              </a:spcBef>
              <a:spcAft>
                <a:spcPts val="600"/>
              </a:spcAft>
              <a:buClr>
                <a:schemeClr val="dk1"/>
              </a:buClr>
              <a:buFont typeface="Arial"/>
              <a:buNone/>
            </a:pPr>
            <a:r>
              <a:rPr lang="en">
                <a:solidFill>
                  <a:schemeClr val="dk1"/>
                </a:solidFill>
              </a:rPr>
              <a:t>Main features are:</a:t>
            </a:r>
          </a:p>
          <a:p>
            <a:pPr marL="457200" lvl="0" indent="-228600" rtl="0">
              <a:lnSpc>
                <a:spcPct val="115000"/>
              </a:lnSpc>
              <a:spcBef>
                <a:spcPts val="0"/>
              </a:spcBef>
              <a:spcAft>
                <a:spcPts val="600"/>
              </a:spcAft>
              <a:buClr>
                <a:schemeClr val="dk1"/>
              </a:buClr>
              <a:buChar char="●"/>
            </a:pPr>
            <a:r>
              <a:rPr lang="en">
                <a:solidFill>
                  <a:schemeClr val="dk1"/>
                </a:solidFill>
              </a:rPr>
              <a:t>Enterprise </a:t>
            </a:r>
            <a:r>
              <a:rPr lang="en" b="1">
                <a:solidFill>
                  <a:schemeClr val="dk2"/>
                </a:solidFill>
              </a:rPr>
              <a:t>scalability</a:t>
            </a:r>
          </a:p>
          <a:p>
            <a:pPr marL="457200" lvl="0" indent="-228600" rtl="0">
              <a:lnSpc>
                <a:spcPct val="115000"/>
              </a:lnSpc>
              <a:spcBef>
                <a:spcPts val="0"/>
              </a:spcBef>
              <a:spcAft>
                <a:spcPts val="600"/>
              </a:spcAft>
              <a:buClr>
                <a:schemeClr val="dk1"/>
              </a:buClr>
              <a:buChar char="●"/>
            </a:pPr>
            <a:r>
              <a:rPr lang="en">
                <a:solidFill>
                  <a:schemeClr val="dk1"/>
                </a:solidFill>
              </a:rPr>
              <a:t>Management insight</a:t>
            </a:r>
          </a:p>
          <a:p>
            <a:pPr marL="457200" lvl="0" indent="-228600" rtl="0">
              <a:lnSpc>
                <a:spcPct val="115000"/>
              </a:lnSpc>
              <a:spcBef>
                <a:spcPts val="0"/>
              </a:spcBef>
              <a:spcAft>
                <a:spcPts val="600"/>
              </a:spcAft>
              <a:buClr>
                <a:schemeClr val="dk1"/>
              </a:buClr>
              <a:buChar char="●"/>
            </a:pPr>
            <a:r>
              <a:rPr lang="en">
                <a:solidFill>
                  <a:schemeClr val="dk1"/>
                </a:solidFill>
              </a:rPr>
              <a:t>Team simplicity</a:t>
            </a:r>
          </a:p>
          <a:p>
            <a:pPr marL="457200" lvl="0" indent="-228600" rtl="0">
              <a:lnSpc>
                <a:spcPct val="115000"/>
              </a:lnSpc>
              <a:spcBef>
                <a:spcPts val="0"/>
              </a:spcBef>
              <a:spcAft>
                <a:spcPts val="600"/>
              </a:spcAft>
              <a:buClr>
                <a:schemeClr val="dk1"/>
              </a:buClr>
              <a:buChar char="●"/>
            </a:pPr>
            <a:r>
              <a:rPr lang="en">
                <a:solidFill>
                  <a:schemeClr val="dk1"/>
                </a:solidFill>
              </a:rPr>
              <a:t>End-to-end </a:t>
            </a:r>
            <a:r>
              <a:rPr lang="en" b="1">
                <a:solidFill>
                  <a:schemeClr val="dk2"/>
                </a:solidFill>
              </a:rPr>
              <a:t>visibility</a:t>
            </a:r>
          </a:p>
          <a:p>
            <a:pPr marL="457200" lvl="0" indent="-228600" rtl="0">
              <a:lnSpc>
                <a:spcPct val="115000"/>
              </a:lnSpc>
              <a:spcBef>
                <a:spcPts val="0"/>
              </a:spcBef>
              <a:spcAft>
                <a:spcPts val="600"/>
              </a:spcAft>
              <a:buClr>
                <a:schemeClr val="dk1"/>
              </a:buClr>
              <a:buChar char="●"/>
            </a:pPr>
            <a:r>
              <a:rPr lang="en">
                <a:solidFill>
                  <a:schemeClr val="dk1"/>
                </a:solidFill>
              </a:rPr>
              <a:t>All-in-One Agile ALM Platform</a:t>
            </a:r>
          </a:p>
          <a:p>
            <a:pPr marL="457200" lvl="0" indent="-228600" rtl="0">
              <a:lnSpc>
                <a:spcPct val="115000"/>
              </a:lnSpc>
              <a:spcBef>
                <a:spcPts val="0"/>
              </a:spcBef>
              <a:spcAft>
                <a:spcPts val="600"/>
              </a:spcAft>
              <a:buClr>
                <a:schemeClr val="dk1"/>
              </a:buClr>
              <a:buChar char="●"/>
            </a:pPr>
            <a:r>
              <a:rPr lang="en">
                <a:solidFill>
                  <a:schemeClr val="dk1"/>
                </a:solidFill>
              </a:rPr>
              <a:t>Product</a:t>
            </a:r>
            <a:r>
              <a:rPr lang="en" b="1">
                <a:solidFill>
                  <a:schemeClr val="dk2"/>
                </a:solidFill>
              </a:rPr>
              <a:t> Leadership</a:t>
            </a:r>
          </a:p>
          <a:p>
            <a:pPr marL="457200" lvl="0" indent="-228600" rtl="0">
              <a:lnSpc>
                <a:spcPct val="115000"/>
              </a:lnSpc>
              <a:spcBef>
                <a:spcPts val="0"/>
              </a:spcBef>
              <a:spcAft>
                <a:spcPts val="600"/>
              </a:spcAft>
              <a:buClr>
                <a:schemeClr val="dk1"/>
              </a:buClr>
              <a:buChar char="●"/>
            </a:pPr>
            <a:r>
              <a:rPr lang="en">
                <a:solidFill>
                  <a:schemeClr val="dk1"/>
                </a:solidFill>
              </a:rPr>
              <a:t>Built for Agile</a:t>
            </a:r>
          </a:p>
          <a:p>
            <a:pPr lvl="0" rtl="0">
              <a:lnSpc>
                <a:spcPct val="115000"/>
              </a:lnSpc>
              <a:spcBef>
                <a:spcPts val="0"/>
              </a:spcBef>
              <a:spcAft>
                <a:spcPts val="600"/>
              </a:spcAft>
              <a:buNone/>
            </a:pPr>
            <a:endParaRPr/>
          </a:p>
        </p:txBody>
      </p:sp>
      <p:sp>
        <p:nvSpPr>
          <p:cNvPr id="440" name="Shape 440"/>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Clr>
                <a:schemeClr val="dk1"/>
              </a:buClr>
              <a:buSzPct val="45833"/>
              <a:buFont typeface="Arial"/>
              <a:buNone/>
            </a:pPr>
            <a:r>
              <a:rPr lang="en" sz="2400" b="1">
                <a:solidFill>
                  <a:schemeClr val="hlink"/>
                </a:solidFill>
              </a:rPr>
              <a:t>Scrum Tool: Version One</a:t>
            </a:r>
          </a:p>
        </p:txBody>
      </p:sp>
      <p:pic>
        <p:nvPicPr>
          <p:cNvPr id="441" name="Shape 441"/>
          <p:cNvPicPr preferRelativeResize="0"/>
          <p:nvPr/>
        </p:nvPicPr>
        <p:blipFill>
          <a:blip r:embed="rId3">
            <a:alphaModFix/>
          </a:blip>
          <a:stretch>
            <a:fillRect/>
          </a:stretch>
        </p:blipFill>
        <p:spPr>
          <a:xfrm>
            <a:off x="3956650" y="1921750"/>
            <a:ext cx="4667250" cy="2746974"/>
          </a:xfrm>
          <a:prstGeom prst="rect">
            <a:avLst/>
          </a:prstGeom>
          <a:noFill/>
          <a:ln>
            <a:noFill/>
          </a:ln>
        </p:spPr>
      </p:pic>
      <p:sp>
        <p:nvSpPr>
          <p:cNvPr id="442" name="Shape 442"/>
          <p:cNvSpPr txBox="1"/>
          <p:nvPr/>
        </p:nvSpPr>
        <p:spPr>
          <a:xfrm>
            <a:off x="1876525" y="4623500"/>
            <a:ext cx="5957400" cy="339000"/>
          </a:xfrm>
          <a:prstGeom prst="rect">
            <a:avLst/>
          </a:prstGeom>
          <a:noFill/>
          <a:ln>
            <a:noFill/>
          </a:ln>
        </p:spPr>
        <p:txBody>
          <a:bodyPr lIns="91425" tIns="91425" rIns="91425" bIns="91425" anchor="t" anchorCtr="0">
            <a:noAutofit/>
          </a:bodyPr>
          <a:lstStyle/>
          <a:p>
            <a:pPr lvl="0">
              <a:spcBef>
                <a:spcPts val="0"/>
              </a:spcBef>
              <a:buNone/>
            </a:pPr>
            <a:r>
              <a:rPr lang="en" sz="1200" u="sng">
                <a:solidFill>
                  <a:srgbClr val="1155CC"/>
                </a:solidFill>
              </a:rPr>
              <a:t>https://www.versionone.com/product/lifecycle/agile-tracking-tool/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48" name="Shape 448"/>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pic>
        <p:nvPicPr>
          <p:cNvPr id="449" name="Shape 449"/>
          <p:cNvPicPr preferRelativeResize="0"/>
          <p:nvPr/>
        </p:nvPicPr>
        <p:blipFill>
          <a:blip r:embed="rId3">
            <a:alphaModFix/>
          </a:blip>
          <a:stretch>
            <a:fillRect/>
          </a:stretch>
        </p:blipFill>
        <p:spPr>
          <a:xfrm>
            <a:off x="899525" y="1345224"/>
            <a:ext cx="7029700" cy="3340650"/>
          </a:xfrm>
          <a:prstGeom prst="rect">
            <a:avLst/>
          </a:prstGeom>
          <a:noFill/>
          <a:ln>
            <a:noFill/>
          </a:ln>
        </p:spPr>
      </p:pic>
      <p:sp>
        <p:nvSpPr>
          <p:cNvPr id="450" name="Shape 450"/>
          <p:cNvSpPr txBox="1"/>
          <p:nvPr/>
        </p:nvSpPr>
        <p:spPr>
          <a:xfrm>
            <a:off x="893050" y="678275"/>
            <a:ext cx="5573100" cy="497400"/>
          </a:xfrm>
          <a:prstGeom prst="rect">
            <a:avLst/>
          </a:prstGeom>
          <a:noFill/>
          <a:ln>
            <a:noFill/>
          </a:ln>
        </p:spPr>
        <p:txBody>
          <a:bodyPr lIns="91425" tIns="91425" rIns="91425" bIns="91425" anchor="t" anchorCtr="0">
            <a:noAutofit/>
          </a:bodyPr>
          <a:lstStyle/>
          <a:p>
            <a:pPr lvl="0">
              <a:spcBef>
                <a:spcPts val="0"/>
              </a:spcBef>
              <a:buNone/>
            </a:pPr>
            <a:r>
              <a:rPr lang="en" sz="1600" b="1">
                <a:solidFill>
                  <a:srgbClr val="FF0000"/>
                </a:solidFill>
              </a:rPr>
              <a:t>Product Planning and Backlog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56" name="Shape 456"/>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57" name="Shape 457"/>
          <p:cNvSpPr txBox="1"/>
          <p:nvPr/>
        </p:nvSpPr>
        <p:spPr>
          <a:xfrm>
            <a:off x="135650" y="1413075"/>
            <a:ext cx="3786900" cy="2458800"/>
          </a:xfrm>
          <a:prstGeom prst="rect">
            <a:avLst/>
          </a:prstGeom>
          <a:noFill/>
          <a:ln>
            <a:noFill/>
          </a:ln>
        </p:spPr>
        <p:txBody>
          <a:bodyPr lIns="91425" tIns="91425" rIns="91425" bIns="91425" anchor="t" anchorCtr="0">
            <a:noAutofit/>
          </a:bodyPr>
          <a:lstStyle/>
          <a:p>
            <a:pPr lvl="0" rtl="0">
              <a:lnSpc>
                <a:spcPct val="115000"/>
              </a:lnSpc>
              <a:spcBef>
                <a:spcPts val="0"/>
              </a:spcBef>
              <a:spcAft>
                <a:spcPts val="600"/>
              </a:spcAft>
              <a:buClr>
                <a:schemeClr val="dk1"/>
              </a:buClr>
              <a:buSzPct val="68750"/>
              <a:buFont typeface="Arial"/>
              <a:buNone/>
            </a:pPr>
            <a:r>
              <a:rPr lang="en" sz="1600" b="1">
                <a:solidFill>
                  <a:srgbClr val="FF9900"/>
                </a:solidFill>
              </a:rPr>
              <a:t>Workitems: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Contains the list of work items in the scrum</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Estimated points for each work item will be given</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Backlog goals also be mentioned for each work item</a:t>
            </a:r>
          </a:p>
          <a:p>
            <a:pPr lvl="0" rtl="0">
              <a:spcBef>
                <a:spcPts val="0"/>
              </a:spcBef>
              <a:buNone/>
            </a:pPr>
            <a:endParaRPr sz="1600" b="1">
              <a:solidFill>
                <a:srgbClr val="FF0000"/>
              </a:solidFill>
            </a:endParaRPr>
          </a:p>
        </p:txBody>
      </p:sp>
      <p:pic>
        <p:nvPicPr>
          <p:cNvPr id="458" name="Shape 458"/>
          <p:cNvPicPr preferRelativeResize="0"/>
          <p:nvPr/>
        </p:nvPicPr>
        <p:blipFill>
          <a:blip r:embed="rId3">
            <a:alphaModFix/>
          </a:blip>
          <a:stretch>
            <a:fillRect/>
          </a:stretch>
        </p:blipFill>
        <p:spPr>
          <a:xfrm>
            <a:off x="4278500" y="1480475"/>
            <a:ext cx="4208587" cy="3143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64" name="Shape 464"/>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65" name="Shape 465"/>
          <p:cNvSpPr txBox="1"/>
          <p:nvPr/>
        </p:nvSpPr>
        <p:spPr>
          <a:xfrm>
            <a:off x="135650" y="1413075"/>
            <a:ext cx="3786900" cy="2458800"/>
          </a:xfrm>
          <a:prstGeom prst="rect">
            <a:avLst/>
          </a:prstGeom>
          <a:noFill/>
          <a:ln>
            <a:noFill/>
          </a:ln>
        </p:spPr>
        <p:txBody>
          <a:bodyPr lIns="91425" tIns="91425" rIns="91425" bIns="91425" anchor="t" anchorCtr="0">
            <a:noAutofit/>
          </a:bodyPr>
          <a:lstStyle/>
          <a:p>
            <a:pPr lvl="0" rtl="0">
              <a:lnSpc>
                <a:spcPct val="115000"/>
              </a:lnSpc>
              <a:spcBef>
                <a:spcPts val="0"/>
              </a:spcBef>
              <a:spcAft>
                <a:spcPts val="600"/>
              </a:spcAft>
              <a:buClr>
                <a:schemeClr val="dk1"/>
              </a:buClr>
              <a:buSzPct val="68750"/>
              <a:buFont typeface="Arial"/>
              <a:buNone/>
            </a:pPr>
            <a:r>
              <a:rPr lang="en" sz="1600" b="1">
                <a:solidFill>
                  <a:schemeClr val="accent2"/>
                </a:solidFill>
              </a:rPr>
              <a:t>Requests: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Gives the list of </a:t>
            </a:r>
            <a:r>
              <a:rPr lang="en" sz="1600" b="1">
                <a:solidFill>
                  <a:srgbClr val="00FF00"/>
                </a:solidFill>
              </a:rPr>
              <a:t>all requests</a:t>
            </a:r>
            <a:r>
              <a:rPr lang="en" sz="1600">
                <a:solidFill>
                  <a:schemeClr val="dk1"/>
                </a:solidFill>
              </a:rPr>
              <a:t> for the project</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A request may have the </a:t>
            </a:r>
            <a:r>
              <a:rPr lang="en" sz="1600" b="1">
                <a:solidFill>
                  <a:srgbClr val="00FF00"/>
                </a:solidFill>
              </a:rPr>
              <a:t>Owner specified</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Status of the request will be mentioned for each item.</a:t>
            </a:r>
          </a:p>
          <a:p>
            <a:pPr marL="457200" lvl="0" indent="-330200" rtl="0">
              <a:lnSpc>
                <a:spcPct val="115000"/>
              </a:lnSpc>
              <a:spcBef>
                <a:spcPts val="0"/>
              </a:spcBef>
              <a:spcAft>
                <a:spcPts val="600"/>
              </a:spcAft>
              <a:buClr>
                <a:schemeClr val="dk1"/>
              </a:buClr>
              <a:buSzPct val="100000"/>
              <a:buChar char="●"/>
            </a:pPr>
            <a:r>
              <a:rPr lang="en" sz="1600" b="1">
                <a:solidFill>
                  <a:srgbClr val="00FF00"/>
                </a:solidFill>
              </a:rPr>
              <a:t>Priorities </a:t>
            </a:r>
            <a:r>
              <a:rPr lang="en" sz="1600">
                <a:solidFill>
                  <a:schemeClr val="dk1"/>
                </a:solidFill>
              </a:rPr>
              <a:t>are given to each request</a:t>
            </a:r>
          </a:p>
        </p:txBody>
      </p:sp>
      <p:pic>
        <p:nvPicPr>
          <p:cNvPr id="466" name="Shape 466"/>
          <p:cNvPicPr preferRelativeResize="0"/>
          <p:nvPr/>
        </p:nvPicPr>
        <p:blipFill>
          <a:blip r:embed="rId3">
            <a:alphaModFix/>
          </a:blip>
          <a:stretch>
            <a:fillRect/>
          </a:stretch>
        </p:blipFill>
        <p:spPr>
          <a:xfrm>
            <a:off x="4029725" y="1328150"/>
            <a:ext cx="4916649" cy="32953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72" name="Shape 472"/>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73" name="Shape 473"/>
          <p:cNvSpPr txBox="1"/>
          <p:nvPr/>
        </p:nvSpPr>
        <p:spPr>
          <a:xfrm>
            <a:off x="0" y="1119150"/>
            <a:ext cx="3594900" cy="2294700"/>
          </a:xfrm>
          <a:prstGeom prst="rect">
            <a:avLst/>
          </a:prstGeom>
          <a:noFill/>
          <a:ln>
            <a:noFill/>
          </a:ln>
        </p:spPr>
        <p:txBody>
          <a:bodyPr lIns="91425" tIns="91425" rIns="91425" bIns="91425" anchor="t" anchorCtr="0">
            <a:noAutofit/>
          </a:bodyPr>
          <a:lstStyle/>
          <a:p>
            <a:pPr lvl="0" rtl="0">
              <a:lnSpc>
                <a:spcPct val="115000"/>
              </a:lnSpc>
              <a:spcBef>
                <a:spcPts val="0"/>
              </a:spcBef>
              <a:spcAft>
                <a:spcPts val="600"/>
              </a:spcAft>
              <a:buClr>
                <a:schemeClr val="dk1"/>
              </a:buClr>
              <a:buSzPct val="68750"/>
              <a:buFont typeface="Arial"/>
              <a:buNone/>
            </a:pPr>
            <a:r>
              <a:rPr lang="en" sz="1600" b="1">
                <a:solidFill>
                  <a:srgbClr val="9900FF"/>
                </a:solidFill>
              </a:rPr>
              <a:t>Issues: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Issues are raised by </a:t>
            </a:r>
            <a:r>
              <a:rPr lang="en" sz="1600" b="1">
                <a:solidFill>
                  <a:schemeClr val="accent2"/>
                </a:solidFill>
              </a:rPr>
              <a:t>individual users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Priorities will be given to issue raised</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We can</a:t>
            </a:r>
            <a:r>
              <a:rPr lang="en" sz="1600" b="1">
                <a:solidFill>
                  <a:schemeClr val="accent2"/>
                </a:solidFill>
              </a:rPr>
              <a:t> reorder the issues</a:t>
            </a:r>
          </a:p>
          <a:p>
            <a:pPr lvl="0" rtl="0">
              <a:spcBef>
                <a:spcPts val="0"/>
              </a:spcBef>
              <a:buNone/>
            </a:pPr>
            <a:endParaRPr sz="1600" b="1">
              <a:solidFill>
                <a:srgbClr val="FF0000"/>
              </a:solidFill>
            </a:endParaRPr>
          </a:p>
        </p:txBody>
      </p:sp>
      <p:pic>
        <p:nvPicPr>
          <p:cNvPr id="474" name="Shape 474"/>
          <p:cNvPicPr preferRelativeResize="0"/>
          <p:nvPr/>
        </p:nvPicPr>
        <p:blipFill>
          <a:blip r:embed="rId3">
            <a:alphaModFix/>
          </a:blip>
          <a:stretch>
            <a:fillRect/>
          </a:stretch>
        </p:blipFill>
        <p:spPr>
          <a:xfrm>
            <a:off x="3594900" y="850612"/>
            <a:ext cx="5268499" cy="35639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80" name="Shape 480"/>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81" name="Shape 481"/>
          <p:cNvSpPr txBox="1"/>
          <p:nvPr/>
        </p:nvSpPr>
        <p:spPr>
          <a:xfrm>
            <a:off x="0" y="1119150"/>
            <a:ext cx="3594900" cy="2294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600" b="1">
                <a:solidFill>
                  <a:srgbClr val="FF0000"/>
                </a:solidFill>
              </a:rPr>
              <a:t>Backlogs:</a:t>
            </a:r>
          </a:p>
          <a:p>
            <a:pPr marL="457200" lvl="0" indent="-330200" rtl="0">
              <a:lnSpc>
                <a:spcPct val="115000"/>
              </a:lnSpc>
              <a:spcBef>
                <a:spcPts val="0"/>
              </a:spcBef>
              <a:buClr>
                <a:schemeClr val="dk1"/>
              </a:buClr>
              <a:buSzPct val="100000"/>
              <a:buChar char="●"/>
            </a:pPr>
            <a:r>
              <a:rPr lang="en" sz="1600">
                <a:solidFill>
                  <a:schemeClr val="dk1"/>
                </a:solidFill>
              </a:rPr>
              <a:t>We can add backlog items, user stories, epics and tasks</a:t>
            </a:r>
          </a:p>
          <a:p>
            <a:pPr marL="457200" lvl="0" indent="-330200" rtl="0">
              <a:lnSpc>
                <a:spcPct val="115000"/>
              </a:lnSpc>
              <a:spcBef>
                <a:spcPts val="0"/>
              </a:spcBef>
              <a:spcAft>
                <a:spcPts val="600"/>
              </a:spcAft>
              <a:buClr>
                <a:schemeClr val="dk1"/>
              </a:buClr>
              <a:buSzPct val="100000"/>
              <a:buChar char="●"/>
            </a:pPr>
            <a:r>
              <a:rPr lang="en" sz="1600">
                <a:solidFill>
                  <a:schemeClr val="dk1"/>
                </a:solidFill>
              </a:rPr>
              <a:t>Update the </a:t>
            </a:r>
            <a:r>
              <a:rPr lang="en" sz="1600" b="1">
                <a:solidFill>
                  <a:schemeClr val="accent1"/>
                </a:solidFill>
              </a:rPr>
              <a:t>existing tasks</a:t>
            </a:r>
            <a:r>
              <a:rPr lang="en" sz="1600">
                <a:solidFill>
                  <a:schemeClr val="dk1"/>
                </a:solidFill>
              </a:rPr>
              <a:t> and issues</a:t>
            </a:r>
          </a:p>
          <a:p>
            <a:pPr marL="457200" lvl="0" indent="-330200" rtl="0">
              <a:lnSpc>
                <a:spcPct val="115000"/>
              </a:lnSpc>
              <a:spcBef>
                <a:spcPts val="0"/>
              </a:spcBef>
              <a:buClr>
                <a:schemeClr val="dk1"/>
              </a:buClr>
              <a:buSzPct val="100000"/>
              <a:buChar char="●"/>
            </a:pPr>
            <a:r>
              <a:rPr lang="en" sz="1600" b="1">
                <a:solidFill>
                  <a:schemeClr val="accent1"/>
                </a:solidFill>
              </a:rPr>
              <a:t>Assign priorities</a:t>
            </a:r>
            <a:r>
              <a:rPr lang="en" sz="1600">
                <a:solidFill>
                  <a:schemeClr val="dk1"/>
                </a:solidFill>
              </a:rPr>
              <a:t> to backlogs</a:t>
            </a:r>
          </a:p>
          <a:p>
            <a:pPr lvl="0" rtl="0">
              <a:lnSpc>
                <a:spcPct val="115000"/>
              </a:lnSpc>
              <a:spcBef>
                <a:spcPts val="0"/>
              </a:spcBef>
              <a:spcAft>
                <a:spcPts val="600"/>
              </a:spcAft>
              <a:buNone/>
            </a:pPr>
            <a:endParaRPr sz="1600" b="1">
              <a:solidFill>
                <a:srgbClr val="9900FF"/>
              </a:solidFill>
            </a:endParaRPr>
          </a:p>
          <a:p>
            <a:pPr lvl="0" rtl="0">
              <a:spcBef>
                <a:spcPts val="0"/>
              </a:spcBef>
              <a:buNone/>
            </a:pPr>
            <a:endParaRPr sz="1600" b="1">
              <a:solidFill>
                <a:srgbClr val="FF0000"/>
              </a:solidFill>
            </a:endParaRPr>
          </a:p>
        </p:txBody>
      </p:sp>
      <p:pic>
        <p:nvPicPr>
          <p:cNvPr id="482" name="Shape 482"/>
          <p:cNvPicPr preferRelativeResize="0"/>
          <p:nvPr/>
        </p:nvPicPr>
        <p:blipFill>
          <a:blip r:embed="rId3">
            <a:alphaModFix/>
          </a:blip>
          <a:stretch>
            <a:fillRect/>
          </a:stretch>
        </p:blipFill>
        <p:spPr>
          <a:xfrm>
            <a:off x="3747300" y="796850"/>
            <a:ext cx="5244300" cy="1803150"/>
          </a:xfrm>
          <a:prstGeom prst="rect">
            <a:avLst/>
          </a:prstGeom>
          <a:noFill/>
          <a:ln>
            <a:noFill/>
          </a:ln>
        </p:spPr>
      </p:pic>
      <p:pic>
        <p:nvPicPr>
          <p:cNvPr id="483" name="Shape 483"/>
          <p:cNvPicPr preferRelativeResize="0"/>
          <p:nvPr/>
        </p:nvPicPr>
        <p:blipFill>
          <a:blip r:embed="rId4">
            <a:alphaModFix/>
          </a:blip>
          <a:stretch>
            <a:fillRect/>
          </a:stretch>
        </p:blipFill>
        <p:spPr>
          <a:xfrm>
            <a:off x="3747300" y="2752400"/>
            <a:ext cx="5244300" cy="1718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89" name="Shape 489"/>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90" name="Shape 490"/>
          <p:cNvSpPr txBox="1"/>
          <p:nvPr/>
        </p:nvSpPr>
        <p:spPr>
          <a:xfrm>
            <a:off x="0" y="1119150"/>
            <a:ext cx="3594900" cy="22947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b="1">
                <a:solidFill>
                  <a:schemeClr val="accent2"/>
                </a:solidFill>
              </a:rPr>
              <a:t>Release Planning:</a:t>
            </a:r>
          </a:p>
          <a:p>
            <a:pPr marL="457200" lvl="0" indent="-330200" rtl="0">
              <a:lnSpc>
                <a:spcPct val="115000"/>
              </a:lnSpc>
              <a:spcBef>
                <a:spcPts val="0"/>
              </a:spcBef>
              <a:buClr>
                <a:schemeClr val="dk1"/>
              </a:buClr>
              <a:buSzPct val="100000"/>
              <a:buChar char="●"/>
            </a:pPr>
            <a:r>
              <a:rPr lang="en" sz="1600">
                <a:solidFill>
                  <a:schemeClr val="dk1"/>
                </a:solidFill>
              </a:rPr>
              <a:t>For all the </a:t>
            </a:r>
            <a:r>
              <a:rPr lang="en" sz="1600" b="1">
                <a:solidFill>
                  <a:srgbClr val="00FF00"/>
                </a:solidFill>
              </a:rPr>
              <a:t>teams release</a:t>
            </a:r>
            <a:r>
              <a:rPr lang="en" sz="1600">
                <a:solidFill>
                  <a:schemeClr val="dk1"/>
                </a:solidFill>
              </a:rPr>
              <a:t> planning is done</a:t>
            </a:r>
          </a:p>
          <a:p>
            <a:pPr marL="457200" lvl="0" indent="-330200" rtl="0">
              <a:lnSpc>
                <a:spcPct val="115000"/>
              </a:lnSpc>
              <a:spcBef>
                <a:spcPts val="0"/>
              </a:spcBef>
              <a:buClr>
                <a:schemeClr val="dk1"/>
              </a:buClr>
              <a:buSzPct val="100000"/>
              <a:buChar char="●"/>
            </a:pPr>
            <a:r>
              <a:rPr lang="en" sz="1600">
                <a:solidFill>
                  <a:schemeClr val="dk1"/>
                </a:solidFill>
              </a:rPr>
              <a:t>Estimates for the </a:t>
            </a:r>
            <a:r>
              <a:rPr lang="en" sz="1600" b="1">
                <a:solidFill>
                  <a:srgbClr val="00FF00"/>
                </a:solidFill>
              </a:rPr>
              <a:t>backlog items</a:t>
            </a:r>
            <a:r>
              <a:rPr lang="en" sz="1600">
                <a:solidFill>
                  <a:schemeClr val="dk1"/>
                </a:solidFill>
              </a:rPr>
              <a:t> is given in the form of hours</a:t>
            </a:r>
          </a:p>
        </p:txBody>
      </p:sp>
      <p:pic>
        <p:nvPicPr>
          <p:cNvPr id="491" name="Shape 491"/>
          <p:cNvPicPr preferRelativeResize="0"/>
          <p:nvPr/>
        </p:nvPicPr>
        <p:blipFill>
          <a:blip r:embed="rId3">
            <a:alphaModFix/>
          </a:blip>
          <a:stretch>
            <a:fillRect/>
          </a:stretch>
        </p:blipFill>
        <p:spPr>
          <a:xfrm>
            <a:off x="3651324" y="784200"/>
            <a:ext cx="5340275" cy="2171700"/>
          </a:xfrm>
          <a:prstGeom prst="rect">
            <a:avLst/>
          </a:prstGeom>
          <a:noFill/>
          <a:ln>
            <a:noFill/>
          </a:ln>
        </p:spPr>
      </p:pic>
      <p:pic>
        <p:nvPicPr>
          <p:cNvPr id="492" name="Shape 492"/>
          <p:cNvPicPr preferRelativeResize="0"/>
          <p:nvPr/>
        </p:nvPicPr>
        <p:blipFill>
          <a:blip r:embed="rId4">
            <a:alphaModFix/>
          </a:blip>
          <a:stretch>
            <a:fillRect/>
          </a:stretch>
        </p:blipFill>
        <p:spPr>
          <a:xfrm>
            <a:off x="3651325" y="3095649"/>
            <a:ext cx="5202850" cy="16115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498" name="Shape 498"/>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499" name="Shape 499"/>
          <p:cNvSpPr txBox="1"/>
          <p:nvPr/>
        </p:nvSpPr>
        <p:spPr>
          <a:xfrm>
            <a:off x="0" y="1119150"/>
            <a:ext cx="3594900" cy="2294700"/>
          </a:xfrm>
          <a:prstGeom prst="rect">
            <a:avLst/>
          </a:prstGeom>
          <a:noFill/>
          <a:ln>
            <a:noFill/>
          </a:ln>
        </p:spPr>
        <p:txBody>
          <a:bodyPr lIns="91425" tIns="91425" rIns="91425" bIns="91425" anchor="t" anchorCtr="0">
            <a:noAutofit/>
          </a:bodyPr>
          <a:lstStyle/>
          <a:p>
            <a:pPr marL="457200" lvl="0" indent="-330200" rtl="0">
              <a:lnSpc>
                <a:spcPct val="115000"/>
              </a:lnSpc>
              <a:spcBef>
                <a:spcPts val="0"/>
              </a:spcBef>
              <a:spcAft>
                <a:spcPts val="1200"/>
              </a:spcAft>
              <a:buClr>
                <a:schemeClr val="dk1"/>
              </a:buClr>
              <a:buSzPct val="100000"/>
              <a:buChar char="●"/>
            </a:pPr>
            <a:r>
              <a:rPr lang="en" sz="1600" b="1">
                <a:solidFill>
                  <a:srgbClr val="9900FF"/>
                </a:solidFill>
              </a:rPr>
              <a:t>Sprint schedules</a:t>
            </a:r>
            <a:r>
              <a:rPr lang="en" sz="1600">
                <a:solidFill>
                  <a:schemeClr val="dk1"/>
                </a:solidFill>
              </a:rPr>
              <a:t> are created by the scrum team</a:t>
            </a:r>
          </a:p>
          <a:p>
            <a:pPr marL="457200" lvl="0" indent="-330200" rtl="0">
              <a:lnSpc>
                <a:spcPct val="115000"/>
              </a:lnSpc>
              <a:spcBef>
                <a:spcPts val="0"/>
              </a:spcBef>
              <a:spcAft>
                <a:spcPts val="1200"/>
              </a:spcAft>
              <a:buClr>
                <a:schemeClr val="dk1"/>
              </a:buClr>
              <a:buSzPct val="100000"/>
              <a:buChar char="●"/>
            </a:pPr>
            <a:r>
              <a:rPr lang="en" sz="1600">
                <a:solidFill>
                  <a:schemeClr val="dk1"/>
                </a:solidFill>
              </a:rPr>
              <a:t>These include number of days and the </a:t>
            </a:r>
            <a:r>
              <a:rPr lang="en" sz="1600" b="1">
                <a:solidFill>
                  <a:srgbClr val="9900FF"/>
                </a:solidFill>
              </a:rPr>
              <a:t>gap of the sprints</a:t>
            </a:r>
          </a:p>
          <a:p>
            <a:pPr lvl="0" rtl="0">
              <a:lnSpc>
                <a:spcPct val="115000"/>
              </a:lnSpc>
              <a:spcBef>
                <a:spcPts val="0"/>
              </a:spcBef>
              <a:buNone/>
            </a:pPr>
            <a:endParaRPr sz="1600" b="1">
              <a:solidFill>
                <a:schemeClr val="accent2"/>
              </a:solidFill>
            </a:endParaRPr>
          </a:p>
        </p:txBody>
      </p:sp>
      <p:pic>
        <p:nvPicPr>
          <p:cNvPr id="500" name="Shape 500"/>
          <p:cNvPicPr preferRelativeResize="0"/>
          <p:nvPr/>
        </p:nvPicPr>
        <p:blipFill>
          <a:blip r:embed="rId3">
            <a:alphaModFix/>
          </a:blip>
          <a:stretch>
            <a:fillRect/>
          </a:stretch>
        </p:blipFill>
        <p:spPr>
          <a:xfrm>
            <a:off x="3498600" y="1028702"/>
            <a:ext cx="5244300" cy="3544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3.png"/>
          <p:cNvPicPr preferRelativeResize="0"/>
          <p:nvPr/>
        </p:nvPicPr>
        <p:blipFill>
          <a:blip r:embed="rId3">
            <a:alphaModFix/>
          </a:blip>
          <a:stretch>
            <a:fillRect/>
          </a:stretch>
        </p:blipFill>
        <p:spPr>
          <a:xfrm>
            <a:off x="153875" y="771275"/>
            <a:ext cx="8839201" cy="3879684"/>
          </a:xfrm>
          <a:prstGeom prst="rect">
            <a:avLst/>
          </a:prstGeom>
          <a:noFill/>
          <a:ln>
            <a:noFill/>
          </a:ln>
        </p:spPr>
      </p:pic>
      <p:sp>
        <p:nvSpPr>
          <p:cNvPr id="106" name="Shape 106"/>
          <p:cNvSpPr txBox="1"/>
          <p:nvPr/>
        </p:nvSpPr>
        <p:spPr>
          <a:xfrm>
            <a:off x="1102175" y="4725425"/>
            <a:ext cx="6942600" cy="2535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https://www.gevme.com/blog/mudd-marrying-ux-design-and-development</a:t>
            </a:r>
          </a:p>
        </p:txBody>
      </p:sp>
      <p:sp>
        <p:nvSpPr>
          <p:cNvPr id="107" name="Shape 107"/>
          <p:cNvSpPr txBox="1"/>
          <p:nvPr/>
        </p:nvSpPr>
        <p:spPr>
          <a:xfrm>
            <a:off x="430750" y="102750"/>
            <a:ext cx="8044500" cy="530700"/>
          </a:xfrm>
          <a:prstGeom prst="rect">
            <a:avLst/>
          </a:prstGeom>
          <a:noFill/>
          <a:ln>
            <a:noFill/>
          </a:ln>
        </p:spPr>
        <p:txBody>
          <a:bodyPr lIns="91425" tIns="91425" rIns="91425" bIns="91425" anchor="t" anchorCtr="0">
            <a:noAutofit/>
          </a:bodyPr>
          <a:lstStyle/>
          <a:p>
            <a:pPr marL="457200" lvl="0" indent="387350" rtl="0">
              <a:spcBef>
                <a:spcPts val="0"/>
              </a:spcBef>
              <a:buClr>
                <a:schemeClr val="dk1"/>
              </a:buClr>
              <a:buSzPct val="45833"/>
              <a:buFont typeface="Arial"/>
              <a:buNone/>
            </a:pPr>
            <a:r>
              <a:rPr lang="en" sz="2400" b="1">
                <a:solidFill>
                  <a:schemeClr val="hlink"/>
                </a:solidFill>
              </a:rPr>
              <a:t>Concepts of Short Delivery Cycles (Cont.)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p:nvPr/>
        </p:nvSpPr>
        <p:spPr>
          <a:xfrm>
            <a:off x="474775" y="101750"/>
            <a:ext cx="7879200" cy="542700"/>
          </a:xfrm>
          <a:prstGeom prst="rect">
            <a:avLst/>
          </a:prstGeom>
          <a:noFill/>
          <a:ln>
            <a:noFill/>
          </a:ln>
        </p:spPr>
        <p:txBody>
          <a:bodyPr lIns="91425" tIns="91425" rIns="91425" bIns="91425" anchor="t" anchorCtr="0">
            <a:noAutofit/>
          </a:bodyPr>
          <a:lstStyle/>
          <a:p>
            <a:pPr lvl="0" rtl="0">
              <a:lnSpc>
                <a:spcPct val="90000"/>
              </a:lnSpc>
              <a:spcBef>
                <a:spcPts val="560"/>
              </a:spcBef>
              <a:buNone/>
            </a:pPr>
            <a:r>
              <a:rPr lang="en" sz="2400" b="1">
                <a:solidFill>
                  <a:schemeClr val="hlink"/>
                </a:solidFill>
              </a:rPr>
              <a:t>Scrum Tool: Version One (Cont.)</a:t>
            </a:r>
          </a:p>
        </p:txBody>
      </p:sp>
      <p:sp>
        <p:nvSpPr>
          <p:cNvPr id="506" name="Shape 506"/>
          <p:cNvSpPr txBox="1"/>
          <p:nvPr/>
        </p:nvSpPr>
        <p:spPr>
          <a:xfrm>
            <a:off x="1876525" y="4623500"/>
            <a:ext cx="5957400" cy="339000"/>
          </a:xfrm>
          <a:prstGeom prst="rect">
            <a:avLst/>
          </a:prstGeom>
          <a:noFill/>
          <a:ln>
            <a:noFill/>
          </a:ln>
        </p:spPr>
        <p:txBody>
          <a:bodyPr lIns="91425" tIns="91425" rIns="91425" bIns="91425" anchor="t" anchorCtr="0">
            <a:noAutofit/>
          </a:bodyPr>
          <a:lstStyle/>
          <a:p>
            <a:pPr lvl="0" rtl="0">
              <a:spcBef>
                <a:spcPts val="0"/>
              </a:spcBef>
              <a:buNone/>
            </a:pPr>
            <a:r>
              <a:rPr lang="en" sz="1200" u="sng">
                <a:solidFill>
                  <a:srgbClr val="1155CC"/>
                </a:solidFill>
              </a:rPr>
              <a:t>https://www.versionone.com/product/lifecycle/agile-tracking-tool/</a:t>
            </a:r>
          </a:p>
        </p:txBody>
      </p:sp>
      <p:sp>
        <p:nvSpPr>
          <p:cNvPr id="507" name="Shape 507"/>
          <p:cNvSpPr txBox="1"/>
          <p:nvPr/>
        </p:nvSpPr>
        <p:spPr>
          <a:xfrm>
            <a:off x="474775" y="881775"/>
            <a:ext cx="3594900" cy="3566700"/>
          </a:xfrm>
          <a:prstGeom prst="rect">
            <a:avLst/>
          </a:prstGeom>
          <a:noFill/>
          <a:ln>
            <a:noFill/>
          </a:ln>
        </p:spPr>
        <p:txBody>
          <a:bodyPr lIns="91425" tIns="91425" rIns="91425" bIns="91425" anchor="t" anchorCtr="0">
            <a:noAutofit/>
          </a:bodyPr>
          <a:lstStyle/>
          <a:p>
            <a:pPr marL="457200" lvl="0" indent="-330200" rtl="0">
              <a:lnSpc>
                <a:spcPct val="115000"/>
              </a:lnSpc>
              <a:spcBef>
                <a:spcPts val="0"/>
              </a:spcBef>
              <a:spcAft>
                <a:spcPts val="1200"/>
              </a:spcAft>
              <a:buClr>
                <a:schemeClr val="dk1"/>
              </a:buClr>
              <a:buSzPct val="100000"/>
              <a:buChar char="●"/>
            </a:pPr>
            <a:r>
              <a:rPr lang="en" sz="1600" b="1">
                <a:solidFill>
                  <a:srgbClr val="FF9900"/>
                </a:solidFill>
              </a:rPr>
              <a:t>Task breakdown</a:t>
            </a:r>
            <a:r>
              <a:rPr lang="en" sz="1600">
                <a:solidFill>
                  <a:schemeClr val="dk1"/>
                </a:solidFill>
              </a:rPr>
              <a:t> is done</a:t>
            </a:r>
          </a:p>
          <a:p>
            <a:pPr marL="457200" lvl="0" indent="-330200" rtl="0">
              <a:lnSpc>
                <a:spcPct val="115000"/>
              </a:lnSpc>
              <a:spcBef>
                <a:spcPts val="0"/>
              </a:spcBef>
              <a:spcAft>
                <a:spcPts val="1200"/>
              </a:spcAft>
              <a:buClr>
                <a:schemeClr val="dk1"/>
              </a:buClr>
              <a:buSzPct val="100000"/>
              <a:buChar char="●"/>
            </a:pPr>
            <a:r>
              <a:rPr lang="en" sz="1600">
                <a:solidFill>
                  <a:schemeClr val="dk1"/>
                </a:solidFill>
              </a:rPr>
              <a:t>Everyday this burndown in updated</a:t>
            </a:r>
          </a:p>
          <a:p>
            <a:pPr marL="457200" lvl="0" indent="-330200" rtl="0">
              <a:lnSpc>
                <a:spcPct val="115000"/>
              </a:lnSpc>
              <a:spcBef>
                <a:spcPts val="0"/>
              </a:spcBef>
              <a:spcAft>
                <a:spcPts val="1200"/>
              </a:spcAft>
              <a:buClr>
                <a:schemeClr val="dk1"/>
              </a:buClr>
              <a:buSzPct val="100000"/>
              <a:buChar char="●"/>
            </a:pPr>
            <a:r>
              <a:rPr lang="en" sz="1600" b="1">
                <a:solidFill>
                  <a:srgbClr val="FF9900"/>
                </a:solidFill>
              </a:rPr>
              <a:t>Burndown graph</a:t>
            </a:r>
            <a:r>
              <a:rPr lang="en" sz="1600">
                <a:solidFill>
                  <a:schemeClr val="dk1"/>
                </a:solidFill>
              </a:rPr>
              <a:t> is obtained based on the work logged</a:t>
            </a:r>
          </a:p>
          <a:p>
            <a:pPr marL="457200" lvl="0" indent="-330200" rtl="0">
              <a:lnSpc>
                <a:spcPct val="115000"/>
              </a:lnSpc>
              <a:spcBef>
                <a:spcPts val="0"/>
              </a:spcBef>
              <a:spcAft>
                <a:spcPts val="1200"/>
              </a:spcAft>
              <a:buClr>
                <a:schemeClr val="dk1"/>
              </a:buClr>
              <a:buSzPct val="100000"/>
              <a:buChar char="●"/>
            </a:pPr>
            <a:r>
              <a:rPr lang="en" sz="1600">
                <a:solidFill>
                  <a:schemeClr val="dk1"/>
                </a:solidFill>
              </a:rPr>
              <a:t>Cumulative flow status gives the status of project</a:t>
            </a:r>
          </a:p>
          <a:p>
            <a:pPr marL="457200" lvl="0" indent="-330200" rtl="0">
              <a:lnSpc>
                <a:spcPct val="115000"/>
              </a:lnSpc>
              <a:spcBef>
                <a:spcPts val="0"/>
              </a:spcBef>
              <a:spcAft>
                <a:spcPts val="1200"/>
              </a:spcAft>
              <a:buClr>
                <a:schemeClr val="dk1"/>
              </a:buClr>
              <a:buSzPct val="100000"/>
              <a:buChar char="●"/>
            </a:pPr>
            <a:r>
              <a:rPr lang="en" sz="1600">
                <a:solidFill>
                  <a:schemeClr val="dk1"/>
                </a:solidFill>
              </a:rPr>
              <a:t>Works that are done, in progress and those needs to be done in future</a:t>
            </a:r>
          </a:p>
          <a:p>
            <a:pPr marL="457200" lvl="0" indent="-330200" rtl="0">
              <a:lnSpc>
                <a:spcPct val="115000"/>
              </a:lnSpc>
              <a:spcBef>
                <a:spcPts val="0"/>
              </a:spcBef>
              <a:spcAft>
                <a:spcPts val="1200"/>
              </a:spcAft>
              <a:buClr>
                <a:schemeClr val="dk1"/>
              </a:buClr>
              <a:buSzPct val="100000"/>
              <a:buChar char="●"/>
            </a:pPr>
            <a:r>
              <a:rPr lang="en" sz="1600">
                <a:solidFill>
                  <a:schemeClr val="dk1"/>
                </a:solidFill>
              </a:rPr>
              <a:t>This gives the </a:t>
            </a:r>
            <a:r>
              <a:rPr lang="en" sz="1600" b="1">
                <a:solidFill>
                  <a:srgbClr val="FF9900"/>
                </a:solidFill>
              </a:rPr>
              <a:t>estimated hours</a:t>
            </a:r>
            <a:r>
              <a:rPr lang="en" sz="1600">
                <a:solidFill>
                  <a:schemeClr val="dk1"/>
                </a:solidFill>
              </a:rPr>
              <a:t>  for the tasks in different stages</a:t>
            </a:r>
          </a:p>
          <a:p>
            <a:pPr lvl="0" rtl="0">
              <a:lnSpc>
                <a:spcPct val="115000"/>
              </a:lnSpc>
              <a:spcBef>
                <a:spcPts val="0"/>
              </a:spcBef>
              <a:buNone/>
            </a:pPr>
            <a:endParaRPr sz="1600">
              <a:solidFill>
                <a:schemeClr val="dk1"/>
              </a:solidFill>
            </a:endParaRPr>
          </a:p>
        </p:txBody>
      </p:sp>
      <p:pic>
        <p:nvPicPr>
          <p:cNvPr id="508" name="Shape 508"/>
          <p:cNvPicPr preferRelativeResize="0"/>
          <p:nvPr/>
        </p:nvPicPr>
        <p:blipFill>
          <a:blip r:embed="rId3">
            <a:alphaModFix/>
          </a:blip>
          <a:stretch>
            <a:fillRect/>
          </a:stretch>
        </p:blipFill>
        <p:spPr>
          <a:xfrm>
            <a:off x="4764700" y="774250"/>
            <a:ext cx="3705225" cy="1757924"/>
          </a:xfrm>
          <a:prstGeom prst="rect">
            <a:avLst/>
          </a:prstGeom>
          <a:noFill/>
          <a:ln>
            <a:noFill/>
          </a:ln>
        </p:spPr>
      </p:pic>
      <p:pic>
        <p:nvPicPr>
          <p:cNvPr id="509" name="Shape 509"/>
          <p:cNvPicPr preferRelativeResize="0"/>
          <p:nvPr/>
        </p:nvPicPr>
        <p:blipFill>
          <a:blip r:embed="rId4">
            <a:alphaModFix/>
          </a:blip>
          <a:stretch>
            <a:fillRect/>
          </a:stretch>
        </p:blipFill>
        <p:spPr>
          <a:xfrm>
            <a:off x="4764700" y="2860000"/>
            <a:ext cx="3818250" cy="1588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subTitle" idx="4294967295"/>
          </p:nvPr>
        </p:nvSpPr>
        <p:spPr>
          <a:xfrm>
            <a:off x="1332250" y="1938700"/>
            <a:ext cx="6781800" cy="1371600"/>
          </a:xfrm>
          <a:prstGeom prst="rect">
            <a:avLst/>
          </a:prstGeom>
          <a:blipFill rotWithShape="1">
            <a:blip r:embed="rId3">
              <a:alphaModFix/>
            </a:blip>
            <a:tile tx="0" ty="0" sx="100000" sy="100000" flip="none" algn="tl"/>
          </a:blip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hlink"/>
              </a:buClr>
              <a:buSzPct val="25000"/>
              <a:buFont typeface="Noto Sans Symbols"/>
              <a:buNone/>
            </a:pPr>
            <a:endParaRPr sz="2400" b="1" i="0" u="none">
              <a:solidFill>
                <a:schemeClr val="hlink"/>
              </a:solidFill>
              <a:latin typeface="Arial"/>
              <a:ea typeface="Arial"/>
              <a:cs typeface="Arial"/>
              <a:sym typeface="Arial"/>
            </a:endParaRPr>
          </a:p>
          <a:p>
            <a:pPr marL="0" marR="0" lvl="0" indent="0" algn="l" rtl="0">
              <a:lnSpc>
                <a:spcPct val="90000"/>
              </a:lnSpc>
              <a:spcBef>
                <a:spcPts val="560"/>
              </a:spcBef>
              <a:spcAft>
                <a:spcPts val="0"/>
              </a:spcAft>
              <a:buClr>
                <a:srgbClr val="0000FF"/>
              </a:buClr>
              <a:buSzPct val="25000"/>
              <a:buFont typeface="Noto Sans Symbols"/>
              <a:buNone/>
            </a:pPr>
            <a:r>
              <a:rPr lang="en" sz="2800" b="1">
                <a:solidFill>
                  <a:srgbClr val="0000FF"/>
                </a:solidFill>
              </a:rPr>
              <a:t>10</a:t>
            </a:r>
            <a:r>
              <a:rPr lang="en" sz="2800" b="1" i="0" u="none">
                <a:solidFill>
                  <a:srgbClr val="0000FF"/>
                </a:solidFill>
                <a:latin typeface="Arial"/>
                <a:ea typeface="Arial"/>
                <a:cs typeface="Arial"/>
                <a:sym typeface="Arial"/>
              </a:rPr>
              <a:t>.</a:t>
            </a:r>
            <a:r>
              <a:rPr lang="en"/>
              <a:t>	</a:t>
            </a:r>
            <a:r>
              <a:rPr lang="en" sz="2600" b="1">
                <a:solidFill>
                  <a:srgbClr val="0000FF"/>
                </a:solidFill>
              </a:rPr>
              <a:t>References Used</a:t>
            </a:r>
          </a:p>
          <a:p>
            <a:pPr marL="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a:p>
            <a:pPr marL="914400" marR="0" lvl="0" indent="0" algn="l" rtl="0">
              <a:lnSpc>
                <a:spcPct val="90000"/>
              </a:lnSpc>
              <a:spcBef>
                <a:spcPts val="560"/>
              </a:spcBef>
              <a:spcAft>
                <a:spcPts val="0"/>
              </a:spcAft>
              <a:buClr>
                <a:srgbClr val="0000FF"/>
              </a:buClr>
              <a:buSzPct val="25000"/>
              <a:buFont typeface="Noto Sans Symbols"/>
              <a:buNone/>
            </a:pPr>
            <a:endParaRPr sz="2800" b="1">
              <a:solidFill>
                <a:srgbClr val="0000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p:nvPr/>
        </p:nvSpPr>
        <p:spPr>
          <a:xfrm>
            <a:off x="497400" y="226100"/>
            <a:ext cx="8229600" cy="565200"/>
          </a:xfrm>
          <a:prstGeom prst="rect">
            <a:avLst/>
          </a:prstGeom>
          <a:noFill/>
          <a:ln>
            <a:noFill/>
          </a:ln>
        </p:spPr>
        <p:txBody>
          <a:bodyPr lIns="91425" tIns="91425" rIns="91425" bIns="91425" anchor="t" anchorCtr="0">
            <a:noAutofit/>
          </a:bodyPr>
          <a:lstStyle/>
          <a:p>
            <a:pPr lvl="0">
              <a:spcBef>
                <a:spcPts val="0"/>
              </a:spcBef>
              <a:buNone/>
            </a:pPr>
            <a:r>
              <a:rPr lang="en" sz="2400">
                <a:solidFill>
                  <a:srgbClr val="0000FF"/>
                </a:solidFill>
              </a:rPr>
              <a:t>List of References Used and Useful Web-Based Resources</a:t>
            </a:r>
          </a:p>
        </p:txBody>
      </p:sp>
      <p:sp>
        <p:nvSpPr>
          <p:cNvPr id="520" name="Shape 520"/>
          <p:cNvSpPr txBox="1"/>
          <p:nvPr/>
        </p:nvSpPr>
        <p:spPr>
          <a:xfrm>
            <a:off x="395650" y="836525"/>
            <a:ext cx="8286000" cy="4103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68750"/>
              <a:buFont typeface="Arial"/>
              <a:buNone/>
            </a:pPr>
            <a:r>
              <a:rPr lang="en" sz="1600">
                <a:solidFill>
                  <a:schemeClr val="dk1"/>
                </a:solidFill>
              </a:rPr>
              <a:t>1.</a:t>
            </a:r>
            <a:r>
              <a:rPr lang="en" sz="1600" u="sng">
                <a:solidFill>
                  <a:schemeClr val="hlink"/>
                </a:solidFill>
                <a:hlinkClick r:id="rId3"/>
              </a:rPr>
              <a:t>https://www.scrumalliance.org/why-scrum/scrum-guide#sthash.7Z5Agm3N.dpuf</a:t>
            </a:r>
          </a:p>
          <a:p>
            <a:pPr lvl="0" rtl="0">
              <a:lnSpc>
                <a:spcPct val="115000"/>
              </a:lnSpc>
              <a:spcBef>
                <a:spcPts val="0"/>
              </a:spcBef>
              <a:buClr>
                <a:schemeClr val="dk1"/>
              </a:buClr>
              <a:buSzPct val="68750"/>
              <a:buFont typeface="Arial"/>
              <a:buNone/>
            </a:pPr>
            <a:r>
              <a:rPr lang="en" sz="1600">
                <a:solidFill>
                  <a:schemeClr val="dk1"/>
                </a:solidFill>
              </a:rPr>
              <a:t>2.</a:t>
            </a:r>
            <a:r>
              <a:rPr lang="en" sz="1600" u="sng">
                <a:solidFill>
                  <a:schemeClr val="hlink"/>
                </a:solidFill>
                <a:hlinkClick r:id="rId4"/>
              </a:rPr>
              <a:t>http://www.scrumstudy.com/scrum-principles.asp#sthash.1RegxNXS.dpuf</a:t>
            </a:r>
          </a:p>
          <a:p>
            <a:pPr lvl="0" rtl="0">
              <a:lnSpc>
                <a:spcPct val="115000"/>
              </a:lnSpc>
              <a:spcBef>
                <a:spcPts val="0"/>
              </a:spcBef>
              <a:buClr>
                <a:schemeClr val="dk1"/>
              </a:buClr>
              <a:buSzPct val="68750"/>
              <a:buFont typeface="Arial"/>
              <a:buNone/>
            </a:pPr>
            <a:r>
              <a:rPr lang="en" sz="1600">
                <a:solidFill>
                  <a:schemeClr val="dk1"/>
                </a:solidFill>
              </a:rPr>
              <a:t>3.</a:t>
            </a:r>
            <a:r>
              <a:rPr lang="en" sz="1600" u="sng">
                <a:solidFill>
                  <a:schemeClr val="hlink"/>
                </a:solidFill>
                <a:hlinkClick r:id="rId5"/>
              </a:rPr>
              <a:t>https://www.google.com/url?sa=i&amp;rct=j&amp;q=&amp;esrc=s&amp;source=imgres&amp;cd=&amp;cad=rja&amp;uact=8&amp;ved=&amp;url=http%3A%2F%2Fsparrow.pe.hu%2Fwhat-is-agile%2Fwhat-is-scrum%2F&amp;psig=AFQjCNGt5iM0hnr7vTCE49-XmpYvyHdLxg&amp;ust=1464030677125988</a:t>
            </a:r>
          </a:p>
          <a:p>
            <a:pPr lvl="0" rtl="0">
              <a:lnSpc>
                <a:spcPct val="115000"/>
              </a:lnSpc>
              <a:spcBef>
                <a:spcPts val="0"/>
              </a:spcBef>
              <a:buClr>
                <a:schemeClr val="dk1"/>
              </a:buClr>
              <a:buSzPct val="68750"/>
              <a:buFont typeface="Arial"/>
              <a:buNone/>
            </a:pPr>
            <a:r>
              <a:rPr lang="en" sz="1600">
                <a:solidFill>
                  <a:schemeClr val="dk1"/>
                </a:solidFill>
              </a:rPr>
              <a:t>4.</a:t>
            </a:r>
            <a:r>
              <a:rPr lang="en" sz="1600" u="sng">
                <a:solidFill>
                  <a:schemeClr val="hlink"/>
                </a:solidFill>
                <a:hlinkClick r:id="rId6"/>
              </a:rPr>
              <a:t>http://www.agilelearninglabs.com/resources/scrum-introduction/</a:t>
            </a:r>
          </a:p>
          <a:p>
            <a:pPr lvl="0" rtl="0">
              <a:lnSpc>
                <a:spcPct val="115000"/>
              </a:lnSpc>
              <a:spcBef>
                <a:spcPts val="0"/>
              </a:spcBef>
              <a:buClr>
                <a:schemeClr val="dk1"/>
              </a:buClr>
              <a:buSzPct val="68750"/>
              <a:buFont typeface="Arial"/>
              <a:buNone/>
            </a:pPr>
            <a:r>
              <a:rPr lang="en" sz="1600">
                <a:solidFill>
                  <a:schemeClr val="dk1"/>
                </a:solidFill>
              </a:rPr>
              <a:t>5.</a:t>
            </a:r>
            <a:r>
              <a:rPr lang="en" sz="1600" u="sng">
                <a:solidFill>
                  <a:schemeClr val="hlink"/>
                </a:solidFill>
                <a:hlinkClick r:id="rId7"/>
              </a:rPr>
              <a:t>https://www.gevme.com/blog/mudd-marrying-ux-design-and-development</a:t>
            </a:r>
          </a:p>
          <a:p>
            <a:pPr lvl="0" rtl="0">
              <a:lnSpc>
                <a:spcPct val="115000"/>
              </a:lnSpc>
              <a:spcBef>
                <a:spcPts val="0"/>
              </a:spcBef>
              <a:buClr>
                <a:schemeClr val="dk1"/>
              </a:buClr>
              <a:buSzPct val="68750"/>
              <a:buFont typeface="Arial"/>
              <a:buNone/>
            </a:pPr>
            <a:r>
              <a:rPr lang="en" sz="1600">
                <a:solidFill>
                  <a:schemeClr val="dk1"/>
                </a:solidFill>
              </a:rPr>
              <a:t>6.</a:t>
            </a:r>
            <a:r>
              <a:rPr lang="en" sz="1600" u="sng">
                <a:solidFill>
                  <a:schemeClr val="hlink"/>
                </a:solidFill>
                <a:hlinkClick r:id="rId8"/>
              </a:rPr>
              <a:t>https://www.scrumalliance.org/why-scrum/core-scrum-values-roles#sthash.KAS6gd6I.dpuf</a:t>
            </a:r>
          </a:p>
          <a:p>
            <a:pPr lvl="0" rtl="0">
              <a:lnSpc>
                <a:spcPct val="115000"/>
              </a:lnSpc>
              <a:spcBef>
                <a:spcPts val="0"/>
              </a:spcBef>
              <a:buClr>
                <a:schemeClr val="dk1"/>
              </a:buClr>
              <a:buSzPct val="68750"/>
              <a:buFont typeface="Arial"/>
              <a:buNone/>
            </a:pPr>
            <a:r>
              <a:rPr lang="en" sz="1600">
                <a:solidFill>
                  <a:schemeClr val="dk1"/>
                </a:solidFill>
              </a:rPr>
              <a:t>7.</a:t>
            </a:r>
            <a:r>
              <a:rPr lang="en" sz="1600" u="sng">
                <a:solidFill>
                  <a:schemeClr val="hlink"/>
                </a:solidFill>
                <a:hlinkClick r:id="rId9"/>
              </a:rPr>
              <a:t>https://blogs.msdn.microsoft.com/willy-peter_schaub/2010/04/27/basics-of-scrum-part-2-what-are-the-scrum-time-boxes-and-how-will-we-use-them-in-our-the-distributed-virtual-and-part-time-world/</a:t>
            </a:r>
          </a:p>
          <a:p>
            <a:pPr lvl="0" rtl="0">
              <a:lnSpc>
                <a:spcPct val="115000"/>
              </a:lnSpc>
              <a:spcBef>
                <a:spcPts val="0"/>
              </a:spcBef>
              <a:buClr>
                <a:schemeClr val="dk1"/>
              </a:buClr>
              <a:buSzPct val="68750"/>
              <a:buFont typeface="Arial"/>
              <a:buNone/>
            </a:pPr>
            <a:r>
              <a:rPr lang="en" sz="1600">
                <a:solidFill>
                  <a:schemeClr val="dk1"/>
                </a:solidFill>
              </a:rPr>
              <a:t>8.</a:t>
            </a:r>
            <a:r>
              <a:rPr lang="en" sz="1600" u="sng">
                <a:solidFill>
                  <a:schemeClr val="hlink"/>
                </a:solidFill>
                <a:hlinkClick r:id="rId10"/>
              </a:rPr>
              <a:t>http://www.slideshare.net/petebehrens/death-by-scrum-meeting</a:t>
            </a:r>
          </a:p>
          <a:p>
            <a:pPr lvl="0" rtl="0">
              <a:lnSpc>
                <a:spcPct val="115000"/>
              </a:lnSpc>
              <a:spcBef>
                <a:spcPts val="0"/>
              </a:spcBef>
              <a:buClr>
                <a:schemeClr val="dk1"/>
              </a:buClr>
              <a:buSzPct val="68750"/>
              <a:buFont typeface="Arial"/>
              <a:buNone/>
            </a:pPr>
            <a:r>
              <a:rPr lang="en" sz="1600">
                <a:solidFill>
                  <a:schemeClr val="dk1"/>
                </a:solidFill>
              </a:rPr>
              <a:t>9.</a:t>
            </a:r>
            <a:r>
              <a:rPr lang="en" sz="1600" u="sng">
                <a:solidFill>
                  <a:schemeClr val="hlink"/>
                </a:solidFill>
                <a:hlinkClick r:id="rId11"/>
              </a:rPr>
              <a:t>http://www.selectbs.com/process-maturity/what-is-scrum-development</a:t>
            </a:r>
          </a:p>
          <a:p>
            <a:pPr lvl="0" rtl="0">
              <a:lnSpc>
                <a:spcPct val="115000"/>
              </a:lnSpc>
              <a:spcBef>
                <a:spcPts val="0"/>
              </a:spcBef>
              <a:buNone/>
            </a:pPr>
            <a:r>
              <a:rPr lang="en" sz="1600">
                <a:solidFill>
                  <a:schemeClr val="dk1"/>
                </a:solidFill>
              </a:rPr>
              <a:t>10.</a:t>
            </a:r>
            <a:r>
              <a:rPr lang="en" sz="1600" u="sng">
                <a:solidFill>
                  <a:schemeClr val="hlink"/>
                </a:solidFill>
                <a:hlinkClick r:id="rId12"/>
              </a:rPr>
              <a:t>http://www.scrumstudy.com/blog/7-cs-of-scrum/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p:nvPr/>
        </p:nvSpPr>
        <p:spPr>
          <a:xfrm>
            <a:off x="457200" y="56525"/>
            <a:ext cx="8229600" cy="565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00FF"/>
                </a:solidFill>
              </a:rPr>
              <a:t>List of References Used and Useful Web-Based Resources</a:t>
            </a:r>
          </a:p>
        </p:txBody>
      </p:sp>
      <p:sp>
        <p:nvSpPr>
          <p:cNvPr id="526" name="Shape 526"/>
          <p:cNvSpPr txBox="1"/>
          <p:nvPr/>
        </p:nvSpPr>
        <p:spPr>
          <a:xfrm>
            <a:off x="457200" y="621725"/>
            <a:ext cx="8229600" cy="4103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600">
                <a:solidFill>
                  <a:schemeClr val="dk1"/>
                </a:solidFill>
              </a:rPr>
              <a:t>11.</a:t>
            </a:r>
            <a:r>
              <a:rPr lang="en" sz="1600" u="sng">
                <a:solidFill>
                  <a:schemeClr val="hlink"/>
                </a:solidFill>
                <a:hlinkClick r:id="rId3"/>
              </a:rPr>
              <a:t>http://agilemodeling.com/essays/prioritizedRequirements.htm#sthash.eq7TvmrY.dpuf</a:t>
            </a:r>
          </a:p>
          <a:p>
            <a:pPr lvl="0" rtl="0">
              <a:lnSpc>
                <a:spcPct val="115000"/>
              </a:lnSpc>
              <a:spcBef>
                <a:spcPts val="0"/>
              </a:spcBef>
              <a:buNone/>
            </a:pPr>
            <a:r>
              <a:rPr lang="en" sz="1600">
                <a:solidFill>
                  <a:schemeClr val="dk1"/>
                </a:solidFill>
              </a:rPr>
              <a:t>12.</a:t>
            </a:r>
            <a:r>
              <a:rPr lang="en" sz="1600" u="sng">
                <a:solidFill>
                  <a:schemeClr val="hlink"/>
                </a:solidFill>
                <a:hlinkClick r:id="rId4"/>
              </a:rPr>
              <a:t>http://www.softwaretestinghelp.com/agile-scrum-methodology-for-development-and-testing/</a:t>
            </a:r>
          </a:p>
          <a:p>
            <a:pPr lvl="0" rtl="0">
              <a:lnSpc>
                <a:spcPct val="115000"/>
              </a:lnSpc>
              <a:spcBef>
                <a:spcPts val="0"/>
              </a:spcBef>
              <a:buNone/>
            </a:pPr>
            <a:r>
              <a:rPr lang="en" sz="1600">
                <a:solidFill>
                  <a:schemeClr val="dk1"/>
                </a:solidFill>
              </a:rPr>
              <a:t>13.VersionOne (for agile project management),</a:t>
            </a:r>
            <a:r>
              <a:rPr lang="en" sz="1600">
                <a:solidFill>
                  <a:schemeClr val="dk1"/>
                </a:solidFill>
                <a:hlinkClick r:id="rId5"/>
              </a:rPr>
              <a:t> </a:t>
            </a:r>
            <a:r>
              <a:rPr lang="en" sz="1600" u="sng">
                <a:solidFill>
                  <a:schemeClr val="hlink"/>
                </a:solidFill>
                <a:hlinkClick r:id="rId5"/>
              </a:rPr>
              <a:t>http://www.versionone.com/agile-project-management-tools/</a:t>
            </a:r>
            <a:r>
              <a:rPr lang="en" sz="1600">
                <a:solidFill>
                  <a:schemeClr val="dk1"/>
                </a:solidFill>
              </a:rPr>
              <a:t> . Accessed April 7, 2014</a:t>
            </a:r>
          </a:p>
          <a:p>
            <a:pPr lvl="0" rtl="0">
              <a:lnSpc>
                <a:spcPct val="115000"/>
              </a:lnSpc>
              <a:spcBef>
                <a:spcPts val="0"/>
              </a:spcBef>
              <a:buNone/>
            </a:pPr>
            <a:r>
              <a:rPr lang="en" sz="1600">
                <a:solidFill>
                  <a:schemeClr val="dk1"/>
                </a:solidFill>
              </a:rPr>
              <a:t>14.VersionOne (for agile software development),</a:t>
            </a:r>
            <a:r>
              <a:rPr lang="en" sz="1600">
                <a:solidFill>
                  <a:schemeClr val="dk1"/>
                </a:solidFill>
                <a:hlinkClick r:id="rId6"/>
              </a:rPr>
              <a:t> </a:t>
            </a:r>
            <a:r>
              <a:rPr lang="en" sz="1600" u="sng">
                <a:solidFill>
                  <a:schemeClr val="hlink"/>
                </a:solidFill>
                <a:hlinkClick r:id="rId6"/>
              </a:rPr>
              <a:t>http://www.versionone.com/agile-software/</a:t>
            </a:r>
            <a:r>
              <a:rPr lang="en" sz="1600">
                <a:solidFill>
                  <a:schemeClr val="dk1"/>
                </a:solidFill>
              </a:rPr>
              <a:t> . Accessed April 7, 2014</a:t>
            </a:r>
          </a:p>
          <a:p>
            <a:pPr lvl="0" rtl="0">
              <a:lnSpc>
                <a:spcPct val="115000"/>
              </a:lnSpc>
              <a:spcBef>
                <a:spcPts val="0"/>
              </a:spcBef>
              <a:buNone/>
            </a:pPr>
            <a:r>
              <a:rPr lang="en" sz="1600">
                <a:solidFill>
                  <a:schemeClr val="dk1"/>
                </a:solidFill>
              </a:rPr>
              <a:t>15.</a:t>
            </a:r>
            <a:r>
              <a:rPr lang="en" sz="1600" u="sng">
                <a:solidFill>
                  <a:schemeClr val="hlink"/>
                </a:solidFill>
                <a:hlinkClick r:id="rId7"/>
              </a:rPr>
              <a:t>http://www.andreasphotiou.net/scrum-framework-the-scrum-team/</a:t>
            </a:r>
          </a:p>
          <a:p>
            <a:pPr lvl="0" rtl="0">
              <a:lnSpc>
                <a:spcPct val="115000"/>
              </a:lnSpc>
              <a:spcBef>
                <a:spcPts val="0"/>
              </a:spcBef>
              <a:buNone/>
            </a:pPr>
            <a:r>
              <a:rPr lang="en" sz="1600">
                <a:solidFill>
                  <a:schemeClr val="dk1"/>
                </a:solidFill>
              </a:rPr>
              <a:t>16.</a:t>
            </a:r>
            <a:r>
              <a:rPr lang="en" sz="1600" u="sng">
                <a:solidFill>
                  <a:schemeClr val="hlink"/>
                </a:solidFill>
                <a:hlinkClick r:id="rId8"/>
              </a:rPr>
              <a:t>https://www.mountaingoatsoftware.com/agile/scrum/daily-scrum</a:t>
            </a:r>
          </a:p>
          <a:p>
            <a:pPr lvl="0" rtl="0">
              <a:lnSpc>
                <a:spcPct val="115000"/>
              </a:lnSpc>
              <a:spcBef>
                <a:spcPts val="0"/>
              </a:spcBef>
              <a:buNone/>
            </a:pPr>
            <a:r>
              <a:rPr lang="en" sz="1600">
                <a:solidFill>
                  <a:schemeClr val="dk1"/>
                </a:solidFill>
              </a:rPr>
              <a:t>17.</a:t>
            </a:r>
            <a:r>
              <a:rPr lang="en" sz="1600" u="sng">
                <a:solidFill>
                  <a:schemeClr val="hlink"/>
                </a:solidFill>
                <a:hlinkClick r:id="rId9"/>
              </a:rPr>
              <a:t>http://www.scrumhub.com/scrum-guide/daily-standups/</a:t>
            </a:r>
          </a:p>
          <a:p>
            <a:pPr lvl="0" rtl="0">
              <a:lnSpc>
                <a:spcPct val="115000"/>
              </a:lnSpc>
              <a:spcBef>
                <a:spcPts val="0"/>
              </a:spcBef>
              <a:buNone/>
            </a:pPr>
            <a:r>
              <a:rPr lang="en" sz="1600">
                <a:solidFill>
                  <a:schemeClr val="dk1"/>
                </a:solidFill>
              </a:rPr>
              <a:t>18.</a:t>
            </a:r>
            <a:r>
              <a:rPr lang="en" sz="1600" u="sng">
                <a:solidFill>
                  <a:schemeClr val="hlink"/>
                </a:solidFill>
                <a:hlinkClick r:id="rId10"/>
              </a:rPr>
              <a:t>https://www.scrumalliance.org/community/articles/2014/october/scrum-communication#sthash.zI1oKw6K.dpuf</a:t>
            </a:r>
          </a:p>
          <a:p>
            <a:pPr lvl="0" rtl="0">
              <a:lnSpc>
                <a:spcPct val="115000"/>
              </a:lnSpc>
              <a:spcBef>
                <a:spcPts val="0"/>
              </a:spcBef>
              <a:buNone/>
            </a:pPr>
            <a:r>
              <a:rPr lang="en" sz="1600">
                <a:solidFill>
                  <a:schemeClr val="dk1"/>
                </a:solidFill>
              </a:rPr>
              <a:t>19.</a:t>
            </a:r>
            <a:r>
              <a:rPr lang="en" sz="1600" u="sng">
                <a:solidFill>
                  <a:schemeClr val="hlink"/>
                </a:solidFill>
                <a:hlinkClick r:id="rId11"/>
              </a:rPr>
              <a:t>https://www.mitchlacey.com/blog/effective-communication-for-distributed-agilescrum-teams#sthash.cyAQa6M6.dpuf</a:t>
            </a:r>
          </a:p>
          <a:p>
            <a:pPr lvl="0" rtl="0">
              <a:lnSpc>
                <a:spcPct val="115000"/>
              </a:lnSpc>
              <a:spcBef>
                <a:spcPts val="0"/>
              </a:spcBef>
              <a:buNone/>
            </a:pPr>
            <a:r>
              <a:rPr lang="en" sz="1600">
                <a:solidFill>
                  <a:schemeClr val="dk1"/>
                </a:solidFill>
              </a:rPr>
              <a:t>20.</a:t>
            </a:r>
            <a:r>
              <a:rPr lang="en" sz="1600" u="sng">
                <a:solidFill>
                  <a:schemeClr val="hlink"/>
                </a:solidFill>
                <a:hlinkClick r:id="rId12"/>
              </a:rPr>
              <a:t>http://agilemakingprogress.blogspot.com/2011/02/hyper-communication-scrums-secret-sauce.html</a:t>
            </a:r>
          </a:p>
          <a:p>
            <a:pPr lvl="0" rtl="0">
              <a:lnSpc>
                <a:spcPct val="115000"/>
              </a:lnSpc>
              <a:spcBef>
                <a:spcPts val="0"/>
              </a:spcBef>
              <a:buNone/>
            </a:pPr>
            <a:endParaRPr sz="1600">
              <a:solidFill>
                <a:schemeClr val="dk1"/>
              </a:solidFill>
            </a:endParaRPr>
          </a:p>
          <a:p>
            <a:pPr lvl="0" rtl="0">
              <a:lnSpc>
                <a:spcPct val="115000"/>
              </a:lnSpc>
              <a:spcBef>
                <a:spcPts val="0"/>
              </a:spcBef>
              <a:buNone/>
            </a:pP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988150" y="177350"/>
            <a:ext cx="6448500" cy="582900"/>
          </a:xfrm>
          <a:prstGeom prst="rect">
            <a:avLst/>
          </a:prstGeom>
          <a:noFill/>
          <a:ln>
            <a:noFill/>
          </a:ln>
        </p:spPr>
        <p:txBody>
          <a:bodyPr lIns="91425" tIns="91425" rIns="91425" bIns="91425" anchor="t" anchorCtr="0">
            <a:noAutofit/>
          </a:bodyPr>
          <a:lstStyle/>
          <a:p>
            <a:pPr marL="457200" lvl="0" indent="-69850" rtl="0">
              <a:spcBef>
                <a:spcPts val="0"/>
              </a:spcBef>
              <a:buClr>
                <a:schemeClr val="dk1"/>
              </a:buClr>
              <a:buSzPct val="45833"/>
              <a:buFont typeface="Arial"/>
              <a:buNone/>
            </a:pPr>
            <a:r>
              <a:rPr lang="en" sz="2400" b="1">
                <a:solidFill>
                  <a:schemeClr val="hlink"/>
                </a:solidFill>
              </a:rPr>
              <a:t>Working with Changing Requirements</a:t>
            </a:r>
          </a:p>
        </p:txBody>
      </p:sp>
      <p:sp>
        <p:nvSpPr>
          <p:cNvPr id="113" name="Shape 113"/>
          <p:cNvSpPr txBox="1"/>
          <p:nvPr/>
        </p:nvSpPr>
        <p:spPr>
          <a:xfrm>
            <a:off x="5994900" y="988150"/>
            <a:ext cx="2761800" cy="39273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Requirements transforms </a:t>
            </a:r>
            <a:r>
              <a:rPr lang="en" b="1">
                <a:solidFill>
                  <a:srgbClr val="FF9900"/>
                </a:solidFill>
              </a:rPr>
              <a:t>project goals</a:t>
            </a:r>
            <a:r>
              <a:rPr lang="en"/>
              <a:t> into product </a:t>
            </a:r>
            <a:r>
              <a:rPr lang="en" b="1">
                <a:solidFill>
                  <a:srgbClr val="FF9900"/>
                </a:solidFill>
              </a:rPr>
              <a:t>backlog</a:t>
            </a:r>
          </a:p>
          <a:p>
            <a:pPr lvl="0" rtl="0">
              <a:spcBef>
                <a:spcPts val="0"/>
              </a:spcBef>
              <a:buNone/>
            </a:pPr>
            <a:endParaRPr/>
          </a:p>
          <a:p>
            <a:pPr marL="457200" lvl="0" indent="-228600" rtl="0">
              <a:spcBef>
                <a:spcPts val="0"/>
              </a:spcBef>
              <a:buChar char="●"/>
            </a:pPr>
            <a:r>
              <a:rPr lang="en" b="1">
                <a:solidFill>
                  <a:srgbClr val="FF9900"/>
                </a:solidFill>
              </a:rPr>
              <a:t>Team updates</a:t>
            </a:r>
            <a:r>
              <a:rPr lang="en"/>
              <a:t> the product backlog</a:t>
            </a:r>
          </a:p>
          <a:p>
            <a:pPr lvl="0" rtl="0">
              <a:spcBef>
                <a:spcPts val="0"/>
              </a:spcBef>
              <a:buNone/>
            </a:pPr>
            <a:endParaRPr/>
          </a:p>
          <a:p>
            <a:pPr marL="457200" lvl="0" indent="-228600" rtl="0">
              <a:spcBef>
                <a:spcPts val="0"/>
              </a:spcBef>
              <a:buChar char="●"/>
            </a:pPr>
            <a:r>
              <a:rPr lang="en"/>
              <a:t>Once sprint begins, it is not possible to </a:t>
            </a:r>
            <a:r>
              <a:rPr lang="en" b="1">
                <a:solidFill>
                  <a:srgbClr val="FF9900"/>
                </a:solidFill>
              </a:rPr>
              <a:t>add requirements</a:t>
            </a:r>
            <a:r>
              <a:rPr lang="en"/>
              <a:t> to backlog</a:t>
            </a:r>
          </a:p>
          <a:p>
            <a:pPr lvl="0" rtl="0">
              <a:spcBef>
                <a:spcPts val="0"/>
              </a:spcBef>
              <a:buNone/>
            </a:pPr>
            <a:endParaRPr/>
          </a:p>
          <a:p>
            <a:pPr marL="457200" lvl="0" indent="-228600" rtl="0">
              <a:spcBef>
                <a:spcPts val="0"/>
              </a:spcBef>
              <a:buChar char="●"/>
            </a:pPr>
            <a:r>
              <a:rPr lang="en" b="1">
                <a:solidFill>
                  <a:srgbClr val="FF9900"/>
                </a:solidFill>
              </a:rPr>
              <a:t>Take feedback</a:t>
            </a:r>
            <a:r>
              <a:rPr lang="en"/>
              <a:t> from sprint demos into consideration</a:t>
            </a:r>
          </a:p>
          <a:p>
            <a:pPr lvl="0" rtl="0">
              <a:spcBef>
                <a:spcPts val="0"/>
              </a:spcBef>
              <a:buNone/>
            </a:pPr>
            <a:endParaRPr/>
          </a:p>
          <a:p>
            <a:pPr marL="457200" lvl="0" indent="-228600">
              <a:spcBef>
                <a:spcPts val="0"/>
              </a:spcBef>
              <a:buChar char="●"/>
            </a:pPr>
            <a:r>
              <a:rPr lang="en" b="1">
                <a:solidFill>
                  <a:srgbClr val="FF9900"/>
                </a:solidFill>
              </a:rPr>
              <a:t>Continuous planning </a:t>
            </a:r>
            <a:r>
              <a:rPr lang="en"/>
              <a:t>improves team’s chances of success</a:t>
            </a:r>
          </a:p>
        </p:txBody>
      </p:sp>
      <p:pic>
        <p:nvPicPr>
          <p:cNvPr id="114" name="Shape 114" descr="5.png"/>
          <p:cNvPicPr preferRelativeResize="0"/>
          <p:nvPr/>
        </p:nvPicPr>
        <p:blipFill>
          <a:blip r:embed="rId3">
            <a:alphaModFix/>
          </a:blip>
          <a:stretch>
            <a:fillRect/>
          </a:stretch>
        </p:blipFill>
        <p:spPr>
          <a:xfrm>
            <a:off x="282050" y="1100525"/>
            <a:ext cx="5712850" cy="3268511"/>
          </a:xfrm>
          <a:prstGeom prst="rect">
            <a:avLst/>
          </a:prstGeom>
          <a:noFill/>
          <a:ln>
            <a:noFill/>
          </a:ln>
        </p:spPr>
      </p:pic>
      <p:sp>
        <p:nvSpPr>
          <p:cNvPr id="115" name="Shape 115"/>
          <p:cNvSpPr txBox="1"/>
          <p:nvPr/>
        </p:nvSpPr>
        <p:spPr>
          <a:xfrm>
            <a:off x="1355550" y="4709300"/>
            <a:ext cx="6701700" cy="291300"/>
          </a:xfrm>
          <a:prstGeom prst="rect">
            <a:avLst/>
          </a:prstGeom>
          <a:noFill/>
          <a:ln>
            <a:noFill/>
          </a:ln>
        </p:spPr>
        <p:txBody>
          <a:bodyPr lIns="91425" tIns="91425" rIns="91425" bIns="91425" anchor="t" anchorCtr="0">
            <a:noAutofit/>
          </a:bodyPr>
          <a:lstStyle/>
          <a:p>
            <a:pPr lvl="0" algn="l" rtl="0">
              <a:lnSpc>
                <a:spcPct val="115000"/>
              </a:lnSpc>
              <a:spcBef>
                <a:spcPts val="0"/>
              </a:spcBef>
              <a:buClr>
                <a:schemeClr val="dk1"/>
              </a:buClr>
              <a:buSzPct val="91666"/>
              <a:buFont typeface="Arial"/>
              <a:buNone/>
            </a:pPr>
            <a:r>
              <a:rPr lang="en" sz="1200" u="sng">
                <a:solidFill>
                  <a:schemeClr val="hlink"/>
                </a:solidFill>
                <a:hlinkClick r:id="rId4"/>
              </a:rPr>
              <a:t>https://www.scrumalliance.org/why-scrum/core-scrum-values-roles#sthash.KAS6gd6I.dpuf</a:t>
            </a: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p:nvPr/>
        </p:nvSpPr>
        <p:spPr>
          <a:xfrm>
            <a:off x="825225" y="271300"/>
            <a:ext cx="7314000" cy="553800"/>
          </a:xfrm>
          <a:prstGeom prst="rect">
            <a:avLst/>
          </a:prstGeom>
          <a:noFill/>
          <a:ln>
            <a:noFill/>
          </a:ln>
        </p:spPr>
        <p:txBody>
          <a:bodyPr lIns="91425" tIns="91425" rIns="91425" bIns="91425" anchor="t" anchorCtr="0">
            <a:noAutofit/>
          </a:bodyPr>
          <a:lstStyle/>
          <a:p>
            <a:pPr marL="457200" lvl="0" indent="-69850" rtl="0">
              <a:spcBef>
                <a:spcPts val="0"/>
              </a:spcBef>
              <a:buClr>
                <a:schemeClr val="dk1"/>
              </a:buClr>
              <a:buSzPct val="45833"/>
              <a:buFont typeface="Arial"/>
              <a:buNone/>
            </a:pPr>
            <a:r>
              <a:rPr lang="en" sz="2400" b="1">
                <a:solidFill>
                  <a:schemeClr val="hlink"/>
                </a:solidFill>
              </a:rPr>
              <a:t>On-time and Time-boxed Iterations in SD</a:t>
            </a:r>
          </a:p>
        </p:txBody>
      </p:sp>
      <p:sp>
        <p:nvSpPr>
          <p:cNvPr id="121" name="Shape 121"/>
          <p:cNvSpPr txBox="1"/>
          <p:nvPr/>
        </p:nvSpPr>
        <p:spPr>
          <a:xfrm>
            <a:off x="406950" y="949575"/>
            <a:ext cx="8116500" cy="847800"/>
          </a:xfrm>
          <a:prstGeom prst="rect">
            <a:avLst/>
          </a:prstGeom>
          <a:noFill/>
          <a:ln>
            <a:noFill/>
          </a:ln>
        </p:spPr>
        <p:txBody>
          <a:bodyPr lIns="91425" tIns="91425" rIns="91425" bIns="91425" anchor="t" anchorCtr="0">
            <a:noAutofit/>
          </a:bodyPr>
          <a:lstStyle/>
          <a:p>
            <a:pPr lvl="0">
              <a:spcBef>
                <a:spcPts val="0"/>
              </a:spcBef>
              <a:buNone/>
            </a:pPr>
            <a:r>
              <a:rPr lang="en" sz="1200">
                <a:solidFill>
                  <a:srgbClr val="222222"/>
                </a:solidFill>
                <a:highlight>
                  <a:srgbClr val="FFFFFF"/>
                </a:highlight>
              </a:rPr>
              <a:t> </a:t>
            </a:r>
            <a:r>
              <a:rPr lang="en" sz="1800" b="1">
                <a:solidFill>
                  <a:srgbClr val="FF0000"/>
                </a:solidFill>
                <a:highlight>
                  <a:srgbClr val="FFFFFF"/>
                </a:highlight>
              </a:rPr>
              <a:t>Timebox</a:t>
            </a:r>
            <a:r>
              <a:rPr lang="en" sz="1800">
                <a:solidFill>
                  <a:srgbClr val="222222"/>
                </a:solidFill>
                <a:highlight>
                  <a:srgbClr val="FFFFFF"/>
                </a:highlight>
              </a:rPr>
              <a:t> is defined as period of time during which a </a:t>
            </a:r>
            <a:r>
              <a:rPr lang="en" sz="1800" b="1">
                <a:solidFill>
                  <a:schemeClr val="dk2"/>
                </a:solidFill>
                <a:highlight>
                  <a:srgbClr val="FFFFFF"/>
                </a:highlight>
              </a:rPr>
              <a:t>task must be accomplished</a:t>
            </a:r>
            <a:r>
              <a:rPr lang="en" sz="1800">
                <a:solidFill>
                  <a:srgbClr val="222222"/>
                </a:solidFill>
                <a:highlight>
                  <a:srgbClr val="FFFFFF"/>
                </a:highlight>
              </a:rPr>
              <a:t>. These are used to </a:t>
            </a:r>
            <a:r>
              <a:rPr lang="en" sz="1800" b="1">
                <a:solidFill>
                  <a:schemeClr val="dk2"/>
                </a:solidFill>
                <a:highlight>
                  <a:srgbClr val="FFFFFF"/>
                </a:highlight>
              </a:rPr>
              <a:t>manage</a:t>
            </a:r>
            <a:r>
              <a:rPr lang="en" sz="1800">
                <a:solidFill>
                  <a:srgbClr val="222222"/>
                </a:solidFill>
                <a:highlight>
                  <a:srgbClr val="FFFFFF"/>
                </a:highlight>
              </a:rPr>
              <a:t> software development </a:t>
            </a:r>
            <a:r>
              <a:rPr lang="en" sz="1800" b="1">
                <a:solidFill>
                  <a:schemeClr val="dk2"/>
                </a:solidFill>
                <a:highlight>
                  <a:srgbClr val="FFFFFF"/>
                </a:highlight>
              </a:rPr>
              <a:t>risk</a:t>
            </a:r>
            <a:r>
              <a:rPr lang="en" sz="1800">
                <a:solidFill>
                  <a:srgbClr val="222222"/>
                </a:solidFill>
                <a:highlight>
                  <a:srgbClr val="FFFFFF"/>
                </a:highlight>
              </a:rPr>
              <a:t>. </a:t>
            </a:r>
          </a:p>
        </p:txBody>
      </p:sp>
      <p:pic>
        <p:nvPicPr>
          <p:cNvPr id="122" name="Shape 122" descr="6.png"/>
          <p:cNvPicPr preferRelativeResize="0"/>
          <p:nvPr/>
        </p:nvPicPr>
        <p:blipFill>
          <a:blip r:embed="rId3">
            <a:alphaModFix/>
          </a:blip>
          <a:stretch>
            <a:fillRect/>
          </a:stretch>
        </p:blipFill>
        <p:spPr>
          <a:xfrm>
            <a:off x="177750" y="1645725"/>
            <a:ext cx="4164469" cy="3041324"/>
          </a:xfrm>
          <a:prstGeom prst="rect">
            <a:avLst/>
          </a:prstGeom>
          <a:noFill/>
          <a:ln>
            <a:noFill/>
          </a:ln>
        </p:spPr>
      </p:pic>
      <p:sp>
        <p:nvSpPr>
          <p:cNvPr id="123" name="Shape 123"/>
          <p:cNvSpPr txBox="1"/>
          <p:nvPr/>
        </p:nvSpPr>
        <p:spPr>
          <a:xfrm>
            <a:off x="4548075" y="1938325"/>
            <a:ext cx="4164600" cy="2685600"/>
          </a:xfrm>
          <a:prstGeom prst="rect">
            <a:avLst/>
          </a:prstGeom>
          <a:noFill/>
          <a:ln>
            <a:noFill/>
          </a:ln>
        </p:spPr>
        <p:txBody>
          <a:bodyPr lIns="91425" tIns="91425" rIns="91425" bIns="91425" anchor="t" anchorCtr="0">
            <a:noAutofit/>
          </a:bodyPr>
          <a:lstStyle/>
          <a:p>
            <a:pPr lvl="0">
              <a:spcBef>
                <a:spcPts val="0"/>
              </a:spcBef>
              <a:buNone/>
            </a:pPr>
            <a:r>
              <a:rPr lang="en" sz="1800" b="1">
                <a:solidFill>
                  <a:schemeClr val="accent5"/>
                </a:solidFill>
              </a:rPr>
              <a:t>Sprint</a:t>
            </a:r>
            <a:r>
              <a:rPr lang="en" sz="1800"/>
              <a:t>:</a:t>
            </a:r>
          </a:p>
          <a:p>
            <a:pPr marL="457200" lvl="0" indent="-330200" rtl="0">
              <a:spcBef>
                <a:spcPts val="0"/>
              </a:spcBef>
              <a:buSzPct val="100000"/>
              <a:buChar char="●"/>
            </a:pPr>
            <a:r>
              <a:rPr lang="en" sz="1600"/>
              <a:t>A time-boxed iteration, during which the </a:t>
            </a:r>
            <a:r>
              <a:rPr lang="en" sz="1600" b="1">
                <a:solidFill>
                  <a:srgbClr val="9900FF"/>
                </a:solidFill>
              </a:rPr>
              <a:t>scrum master protects</a:t>
            </a:r>
            <a:r>
              <a:rPr lang="en" sz="1600"/>
              <a:t> the team from vision or scope creep that could affect the sprint goal</a:t>
            </a:r>
          </a:p>
          <a:p>
            <a:pPr lvl="0" rtl="0">
              <a:spcBef>
                <a:spcPts val="0"/>
              </a:spcBef>
              <a:buNone/>
            </a:pPr>
            <a:endParaRPr sz="1600"/>
          </a:p>
          <a:p>
            <a:pPr marL="457200" lvl="0" indent="-330200">
              <a:spcBef>
                <a:spcPts val="0"/>
              </a:spcBef>
              <a:buSzPct val="100000"/>
              <a:buChar char="●"/>
            </a:pPr>
            <a:r>
              <a:rPr lang="en" sz="1600"/>
              <a:t>If a goal cannot meet the requirements then sprint is </a:t>
            </a:r>
            <a:r>
              <a:rPr lang="en" sz="1600" b="1">
                <a:solidFill>
                  <a:srgbClr val="9900FF"/>
                </a:solidFill>
              </a:rPr>
              <a:t>aborted</a:t>
            </a:r>
            <a:r>
              <a:rPr lang="en" sz="1600"/>
              <a:t> abnormally and </a:t>
            </a:r>
            <a:r>
              <a:rPr lang="en" sz="1600" b="1">
                <a:solidFill>
                  <a:srgbClr val="9900FF"/>
                </a:solidFill>
              </a:rPr>
              <a:t>restarted</a:t>
            </a:r>
            <a:r>
              <a:rPr lang="en" sz="1600"/>
              <a:t> from the planning point</a:t>
            </a:r>
          </a:p>
        </p:txBody>
      </p:sp>
      <p:sp>
        <p:nvSpPr>
          <p:cNvPr id="124" name="Shape 124"/>
          <p:cNvSpPr txBox="1"/>
          <p:nvPr/>
        </p:nvSpPr>
        <p:spPr>
          <a:xfrm>
            <a:off x="796800" y="4535400"/>
            <a:ext cx="7550400" cy="430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u="sng">
                <a:solidFill>
                  <a:schemeClr val="hlink"/>
                </a:solidFill>
                <a:hlinkClick r:id="rId4"/>
              </a:rPr>
              <a:t>https://blogs.msdn.microsoft.com/willy-peter_schaub/2010/04/27/basics-of-scrum-part-2-what-are-the-scrum-time-boxes-and-how-will-we-use-them-in-our-the-distributed-virtual-and-part-time-world/</a:t>
            </a:r>
          </a:p>
          <a:p>
            <a:pPr lvl="0" rtl="0">
              <a:lnSpc>
                <a:spcPct val="115000"/>
              </a:lnSpc>
              <a:spcBef>
                <a:spcPts val="0"/>
              </a:spcBef>
              <a:buClr>
                <a:schemeClr val="dk1"/>
              </a:buClr>
              <a:buFont typeface="Arial"/>
              <a:buNone/>
            </a:pPr>
            <a:endParaRPr sz="1200" u="sng">
              <a:solidFill>
                <a:schemeClr val="hlink"/>
              </a:solidFill>
              <a:hlinkClick r:id="rId5"/>
            </a:endParaRPr>
          </a:p>
          <a:p>
            <a:pPr lvl="0">
              <a:spcBef>
                <a:spcPts val="0"/>
              </a:spcBef>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700875" y="192175"/>
            <a:ext cx="7562700" cy="542700"/>
          </a:xfrm>
          <a:prstGeom prst="rect">
            <a:avLst/>
          </a:prstGeom>
          <a:noFill/>
          <a:ln>
            <a:noFill/>
          </a:ln>
        </p:spPr>
        <p:txBody>
          <a:bodyPr lIns="91425" tIns="91425" rIns="91425" bIns="91425" anchor="t" anchorCtr="0">
            <a:noAutofit/>
          </a:bodyPr>
          <a:lstStyle/>
          <a:p>
            <a:pPr marL="0" lvl="0" indent="-69850" rtl="0">
              <a:spcBef>
                <a:spcPts val="0"/>
              </a:spcBef>
              <a:buClr>
                <a:schemeClr val="dk1"/>
              </a:buClr>
              <a:buSzPct val="45833"/>
              <a:buFont typeface="Arial"/>
              <a:buNone/>
            </a:pPr>
            <a:r>
              <a:rPr lang="en" sz="2400" b="1">
                <a:solidFill>
                  <a:schemeClr val="hlink"/>
                </a:solidFill>
              </a:rPr>
              <a:t>On-time and Time-boxed Iterations in SD (Cont.)</a:t>
            </a:r>
          </a:p>
          <a:p>
            <a:pPr lvl="0">
              <a:spcBef>
                <a:spcPts val="0"/>
              </a:spcBef>
              <a:buNone/>
            </a:pPr>
            <a:endParaRPr/>
          </a:p>
        </p:txBody>
      </p:sp>
      <p:sp>
        <p:nvSpPr>
          <p:cNvPr id="130" name="Shape 130"/>
          <p:cNvSpPr txBox="1"/>
          <p:nvPr/>
        </p:nvSpPr>
        <p:spPr>
          <a:xfrm>
            <a:off x="541950" y="734875"/>
            <a:ext cx="8060100" cy="40470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0000"/>
                </a:solidFill>
              </a:rPr>
              <a:t>Sprint Planning Meeting</a:t>
            </a:r>
            <a:r>
              <a:rPr lang="en" b="1">
                <a:solidFill>
                  <a:srgbClr val="FF0000"/>
                </a:solidFill>
              </a:rPr>
              <a:t>:</a:t>
            </a:r>
          </a:p>
          <a:p>
            <a:pPr lvl="0">
              <a:spcBef>
                <a:spcPts val="0"/>
              </a:spcBef>
              <a:buNone/>
            </a:pPr>
            <a:endParaRPr/>
          </a:p>
          <a:p>
            <a:pPr marL="457200" lvl="0" indent="-228600" rtl="0">
              <a:spcBef>
                <a:spcPts val="0"/>
              </a:spcBef>
              <a:buChar char="●"/>
            </a:pPr>
            <a:r>
              <a:rPr lang="en"/>
              <a:t>During the</a:t>
            </a:r>
            <a:r>
              <a:rPr lang="en" b="1">
                <a:solidFill>
                  <a:schemeClr val="dk2"/>
                </a:solidFill>
              </a:rPr>
              <a:t> first half</a:t>
            </a:r>
            <a:r>
              <a:rPr lang="en"/>
              <a:t>, the team decides </a:t>
            </a:r>
            <a:r>
              <a:rPr lang="en" b="1" i="1">
                <a:solidFill>
                  <a:srgbClr val="9900FF"/>
                </a:solidFill>
              </a:rPr>
              <a:t>what</a:t>
            </a:r>
            <a:r>
              <a:rPr lang="en"/>
              <a:t> to complete during the sprint from the product backlog and defines a </a:t>
            </a:r>
            <a:r>
              <a:rPr lang="en" b="1">
                <a:solidFill>
                  <a:schemeClr val="dk2"/>
                </a:solidFill>
              </a:rPr>
              <a:t>sprint goal</a:t>
            </a:r>
          </a:p>
          <a:p>
            <a:pPr lvl="0" rtl="0">
              <a:spcBef>
                <a:spcPts val="0"/>
              </a:spcBef>
              <a:buNone/>
            </a:pPr>
            <a:endParaRPr/>
          </a:p>
          <a:p>
            <a:pPr marL="457200" lvl="0" indent="-228600" rtl="0">
              <a:spcBef>
                <a:spcPts val="0"/>
              </a:spcBef>
              <a:buChar char="●"/>
            </a:pPr>
            <a:r>
              <a:rPr lang="en"/>
              <a:t>During the </a:t>
            </a:r>
            <a:r>
              <a:rPr lang="en" b="1">
                <a:solidFill>
                  <a:schemeClr val="dk2"/>
                </a:solidFill>
              </a:rPr>
              <a:t>second half </a:t>
            </a:r>
            <a:r>
              <a:rPr lang="en"/>
              <a:t>of the meeting the team decides </a:t>
            </a:r>
            <a:r>
              <a:rPr lang="en" b="1" i="1">
                <a:solidFill>
                  <a:srgbClr val="9900FF"/>
                </a:solidFill>
              </a:rPr>
              <a:t>how</a:t>
            </a:r>
            <a:r>
              <a:rPr lang="en"/>
              <a:t> to complete the </a:t>
            </a:r>
            <a:r>
              <a:rPr lang="en" b="1">
                <a:solidFill>
                  <a:schemeClr val="dk2"/>
                </a:solidFill>
              </a:rPr>
              <a:t>selected 	backlog</a:t>
            </a:r>
            <a:r>
              <a:rPr lang="en"/>
              <a:t> items</a:t>
            </a:r>
          </a:p>
          <a:p>
            <a:pPr lvl="0" rtl="0">
              <a:spcBef>
                <a:spcPts val="0"/>
              </a:spcBef>
              <a:buNone/>
            </a:pPr>
            <a:r>
              <a:rPr lang="en"/>
              <a:t>  </a:t>
            </a:r>
          </a:p>
          <a:p>
            <a:pPr lvl="0" rtl="0">
              <a:spcBef>
                <a:spcPts val="0"/>
              </a:spcBef>
              <a:buNone/>
            </a:pPr>
            <a:endParaRPr/>
          </a:p>
          <a:p>
            <a:pPr lvl="0" rtl="0">
              <a:lnSpc>
                <a:spcPct val="115000"/>
              </a:lnSpc>
              <a:spcBef>
                <a:spcPts val="0"/>
              </a:spcBef>
              <a:spcAft>
                <a:spcPts val="600"/>
              </a:spcAft>
              <a:buNone/>
            </a:pPr>
            <a:r>
              <a:rPr lang="en" sz="1800" b="1">
                <a:solidFill>
                  <a:srgbClr val="FF0000"/>
                </a:solidFill>
              </a:rPr>
              <a:t>Sprint Review</a:t>
            </a:r>
            <a:r>
              <a:rPr lang="en" sz="1600" b="1">
                <a:solidFill>
                  <a:srgbClr val="C00000"/>
                </a:solidFill>
              </a:rPr>
              <a:t>:</a:t>
            </a:r>
            <a:r>
              <a:rPr lang="en" sz="1600">
                <a:solidFill>
                  <a:schemeClr val="dk1"/>
                </a:solidFill>
              </a:rPr>
              <a:t> </a:t>
            </a:r>
          </a:p>
          <a:p>
            <a:pPr lvl="0" rtl="0">
              <a:lnSpc>
                <a:spcPct val="115000"/>
              </a:lnSpc>
              <a:spcBef>
                <a:spcPts val="0"/>
              </a:spcBef>
              <a:spcAft>
                <a:spcPts val="600"/>
              </a:spcAft>
              <a:buClr>
                <a:schemeClr val="dk1"/>
              </a:buClr>
              <a:buSzPct val="68750"/>
              <a:buFont typeface="Arial"/>
              <a:buNone/>
            </a:pPr>
            <a:r>
              <a:rPr lang="en" sz="1600">
                <a:solidFill>
                  <a:schemeClr val="dk1"/>
                </a:solidFill>
              </a:rPr>
              <a:t>Product owner identifies what has been done.</a:t>
            </a:r>
          </a:p>
          <a:p>
            <a:pPr marL="457200" lvl="0" indent="-228600" rtl="0">
              <a:lnSpc>
                <a:spcPct val="115000"/>
              </a:lnSpc>
              <a:spcBef>
                <a:spcPts val="0"/>
              </a:spcBef>
              <a:spcAft>
                <a:spcPts val="600"/>
              </a:spcAft>
              <a:buClr>
                <a:schemeClr val="dk1"/>
              </a:buClr>
              <a:buChar char="●"/>
            </a:pPr>
            <a:r>
              <a:rPr lang="en">
                <a:solidFill>
                  <a:schemeClr val="dk1"/>
                </a:solidFill>
              </a:rPr>
              <a:t>Team reports on what </a:t>
            </a:r>
            <a:r>
              <a:rPr lang="en" b="1">
                <a:solidFill>
                  <a:schemeClr val="dk2"/>
                </a:solidFill>
              </a:rPr>
              <a:t>went well</a:t>
            </a:r>
            <a:r>
              <a:rPr lang="en">
                <a:solidFill>
                  <a:schemeClr val="dk1"/>
                </a:solidFill>
              </a:rPr>
              <a:t> and what </a:t>
            </a:r>
            <a:r>
              <a:rPr lang="en" b="1">
                <a:solidFill>
                  <a:schemeClr val="dk2"/>
                </a:solidFill>
              </a:rPr>
              <a:t>went bad</a:t>
            </a:r>
            <a:r>
              <a:rPr lang="en">
                <a:solidFill>
                  <a:schemeClr val="dk1"/>
                </a:solidFill>
              </a:rPr>
              <a:t> during the sprint</a:t>
            </a:r>
          </a:p>
          <a:p>
            <a:pPr marL="457200" lvl="0" indent="-228600" rtl="0">
              <a:lnSpc>
                <a:spcPct val="115000"/>
              </a:lnSpc>
              <a:spcBef>
                <a:spcPts val="0"/>
              </a:spcBef>
              <a:spcAft>
                <a:spcPts val="600"/>
              </a:spcAft>
              <a:buClr>
                <a:schemeClr val="dk1"/>
              </a:buClr>
              <a:buChar char="●"/>
            </a:pPr>
            <a:r>
              <a:rPr lang="en" b="1">
                <a:solidFill>
                  <a:schemeClr val="dk2"/>
                </a:solidFill>
              </a:rPr>
              <a:t>Participants</a:t>
            </a:r>
            <a:r>
              <a:rPr lang="en">
                <a:solidFill>
                  <a:schemeClr val="dk1"/>
                </a:solidFill>
              </a:rPr>
              <a:t> in review include Product owner, Scrum team, Scrum Master, Management,	customers and developers </a:t>
            </a:r>
          </a:p>
          <a:p>
            <a:pPr marL="457200" lvl="0" indent="-228600" rtl="0">
              <a:lnSpc>
                <a:spcPct val="115000"/>
              </a:lnSpc>
              <a:spcBef>
                <a:spcPts val="0"/>
              </a:spcBef>
              <a:spcAft>
                <a:spcPts val="600"/>
              </a:spcAft>
              <a:buClr>
                <a:schemeClr val="dk1"/>
              </a:buClr>
              <a:buChar char="●"/>
            </a:pPr>
            <a:r>
              <a:rPr lang="en">
                <a:solidFill>
                  <a:schemeClr val="dk1"/>
                </a:solidFill>
              </a:rPr>
              <a:t>Team demonstrates the </a:t>
            </a:r>
            <a:r>
              <a:rPr lang="en" b="1">
                <a:solidFill>
                  <a:schemeClr val="dk2"/>
                </a:solidFill>
              </a:rPr>
              <a:t>work done</a:t>
            </a:r>
          </a:p>
          <a:p>
            <a:pPr lvl="0">
              <a:spcBef>
                <a:spcPts val="0"/>
              </a:spcBef>
              <a:buNone/>
            </a:pPr>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1F497D"/>
      </a:dk2>
      <a:lt2>
        <a:srgbClr val="EEECE1"/>
      </a:lt2>
      <a:accent1>
        <a:srgbClr val="4F81BD"/>
      </a:accent1>
      <a:accent2>
        <a:srgbClr val="C0504D"/>
      </a:accent2>
      <a:accent3>
        <a:srgbClr val="FFFFFF"/>
      </a:accent3>
      <a:accent4>
        <a:srgbClr val="4F81BD"/>
      </a:accent4>
      <a:accent5>
        <a:srgbClr val="C0504D"/>
      </a:accent5>
      <a:accent6>
        <a:srgbClr val="FFFF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4580</Words>
  <Application>Microsoft Office PowerPoint</Application>
  <PresentationFormat>On-screen Show (16:9)</PresentationFormat>
  <Paragraphs>525</Paragraphs>
  <Slides>63</Slides>
  <Notes>63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63</vt:i4>
      </vt:variant>
    </vt:vector>
  </HeadingPairs>
  <TitlesOfParts>
    <vt:vector size="69" baseType="lpstr">
      <vt:lpstr>Arial</vt:lpstr>
      <vt:lpstr>Calibri</vt:lpstr>
      <vt:lpstr>Noto Sans Symbols</vt:lpstr>
      <vt:lpstr>Cabin</vt:lpstr>
      <vt:lpstr>simple-light-2</vt:lpstr>
      <vt:lpstr>1_Office Theme</vt:lpstr>
      <vt:lpstr>PowerPoint Presentation</vt:lpstr>
      <vt:lpstr>Tables of Contents</vt:lpstr>
      <vt:lpstr>PowerPoint Presentation</vt:lpstr>
      <vt:lpstr>Scrum is a management and control process that cuts through complexity to focus on building software that meets business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sunkara sai venkata nikhil</cp:lastModifiedBy>
  <cp:revision>4</cp:revision>
  <dcterms:modified xsi:type="dcterms:W3CDTF">2017-09-03T16:21:20Z</dcterms:modified>
</cp:coreProperties>
</file>